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Lst>
  <p:sldSz cx="7559675" cy="1069181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74" d="100"/>
          <a:sy n="74" d="100"/>
        </p:scale>
        <p:origin x="301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US"/>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2B167C-E3B4-440B-9EA1-739789127EBB}" type="datetimeFigureOut">
              <a:rPr lang="fr-FR" smtClean="0"/>
              <a:t>11/09/2023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824466-CE89-4F09-9574-6E458F4655C2}" type="slidenum">
              <a:rPr lang="fr-FR" smtClean="0"/>
              <a:t>‹N°›</a:t>
            </a:fld>
            <a:endParaRPr lang="fr-FR"/>
          </a:p>
        </p:txBody>
      </p:sp>
    </p:spTree>
    <p:extLst>
      <p:ext uri="{BB962C8B-B14F-4D97-AF65-F5344CB8AC3E}">
        <p14:creationId xmlns:p14="http://schemas.microsoft.com/office/powerpoint/2010/main" val="281996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2B167C-E3B4-440B-9EA1-739789127EBB}" type="datetimeFigureOut">
              <a:rPr lang="fr-FR" smtClean="0"/>
              <a:t>11/09/2023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824466-CE89-4F09-9574-6E458F4655C2}" type="slidenum">
              <a:rPr lang="fr-FR" smtClean="0"/>
              <a:t>‹N°›</a:t>
            </a:fld>
            <a:endParaRPr lang="fr-FR"/>
          </a:p>
        </p:txBody>
      </p:sp>
    </p:spTree>
    <p:extLst>
      <p:ext uri="{BB962C8B-B14F-4D97-AF65-F5344CB8AC3E}">
        <p14:creationId xmlns:p14="http://schemas.microsoft.com/office/powerpoint/2010/main" val="68884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2B167C-E3B4-440B-9EA1-739789127EBB}" type="datetimeFigureOut">
              <a:rPr lang="fr-FR" smtClean="0"/>
              <a:t>11/09/2023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824466-CE89-4F09-9574-6E458F4655C2}" type="slidenum">
              <a:rPr lang="fr-FR" smtClean="0"/>
              <a:t>‹N°›</a:t>
            </a:fld>
            <a:endParaRPr lang="fr-FR"/>
          </a:p>
        </p:txBody>
      </p:sp>
    </p:spTree>
    <p:extLst>
      <p:ext uri="{BB962C8B-B14F-4D97-AF65-F5344CB8AC3E}">
        <p14:creationId xmlns:p14="http://schemas.microsoft.com/office/powerpoint/2010/main" val="370058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2B167C-E3B4-440B-9EA1-739789127EBB}" type="datetimeFigureOut">
              <a:rPr lang="fr-FR" smtClean="0"/>
              <a:t>11/09/2023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824466-CE89-4F09-9574-6E458F4655C2}" type="slidenum">
              <a:rPr lang="fr-FR" smtClean="0"/>
              <a:t>‹N°›</a:t>
            </a:fld>
            <a:endParaRPr lang="fr-FR"/>
          </a:p>
        </p:txBody>
      </p:sp>
    </p:spTree>
    <p:extLst>
      <p:ext uri="{BB962C8B-B14F-4D97-AF65-F5344CB8AC3E}">
        <p14:creationId xmlns:p14="http://schemas.microsoft.com/office/powerpoint/2010/main" val="716922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US"/>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2B167C-E3B4-440B-9EA1-739789127EBB}" type="datetimeFigureOut">
              <a:rPr lang="fr-FR" smtClean="0"/>
              <a:t>11/09/2023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D824466-CE89-4F09-9574-6E458F4655C2}" type="slidenum">
              <a:rPr lang="fr-FR" smtClean="0"/>
              <a:t>‹N°›</a:t>
            </a:fld>
            <a:endParaRPr lang="fr-FR"/>
          </a:p>
        </p:txBody>
      </p:sp>
    </p:spTree>
    <p:extLst>
      <p:ext uri="{BB962C8B-B14F-4D97-AF65-F5344CB8AC3E}">
        <p14:creationId xmlns:p14="http://schemas.microsoft.com/office/powerpoint/2010/main" val="240126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2B167C-E3B4-440B-9EA1-739789127EBB}" type="datetimeFigureOut">
              <a:rPr lang="fr-FR" smtClean="0"/>
              <a:t>11/09/2023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824466-CE89-4F09-9574-6E458F4655C2}" type="slidenum">
              <a:rPr lang="fr-FR" smtClean="0"/>
              <a:t>‹N°›</a:t>
            </a:fld>
            <a:endParaRPr lang="fr-FR"/>
          </a:p>
        </p:txBody>
      </p:sp>
    </p:spTree>
    <p:extLst>
      <p:ext uri="{BB962C8B-B14F-4D97-AF65-F5344CB8AC3E}">
        <p14:creationId xmlns:p14="http://schemas.microsoft.com/office/powerpoint/2010/main" val="387450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2B167C-E3B4-440B-9EA1-739789127EBB}" type="datetimeFigureOut">
              <a:rPr lang="fr-FR" smtClean="0"/>
              <a:t>11/09/2023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D824466-CE89-4F09-9574-6E458F4655C2}" type="slidenum">
              <a:rPr lang="fr-FR" smtClean="0"/>
              <a:t>‹N°›</a:t>
            </a:fld>
            <a:endParaRPr lang="fr-FR"/>
          </a:p>
        </p:txBody>
      </p:sp>
    </p:spTree>
    <p:extLst>
      <p:ext uri="{BB962C8B-B14F-4D97-AF65-F5344CB8AC3E}">
        <p14:creationId xmlns:p14="http://schemas.microsoft.com/office/powerpoint/2010/main" val="277629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2B167C-E3B4-440B-9EA1-739789127EBB}" type="datetimeFigureOut">
              <a:rPr lang="fr-FR" smtClean="0"/>
              <a:t>11/09/2023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D824466-CE89-4F09-9574-6E458F4655C2}" type="slidenum">
              <a:rPr lang="fr-FR" smtClean="0"/>
              <a:t>‹N°›</a:t>
            </a:fld>
            <a:endParaRPr lang="fr-FR"/>
          </a:p>
        </p:txBody>
      </p:sp>
    </p:spTree>
    <p:extLst>
      <p:ext uri="{BB962C8B-B14F-4D97-AF65-F5344CB8AC3E}">
        <p14:creationId xmlns:p14="http://schemas.microsoft.com/office/powerpoint/2010/main" val="64640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2B167C-E3B4-440B-9EA1-739789127EBB}" type="datetimeFigureOut">
              <a:rPr lang="fr-FR" smtClean="0"/>
              <a:t>11/09/2023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D824466-CE89-4F09-9574-6E458F4655C2}" type="slidenum">
              <a:rPr lang="fr-FR" smtClean="0"/>
              <a:t>‹N°›</a:t>
            </a:fld>
            <a:endParaRPr lang="fr-FR"/>
          </a:p>
        </p:txBody>
      </p:sp>
    </p:spTree>
    <p:extLst>
      <p:ext uri="{BB962C8B-B14F-4D97-AF65-F5344CB8AC3E}">
        <p14:creationId xmlns:p14="http://schemas.microsoft.com/office/powerpoint/2010/main" val="416703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8B2B167C-E3B4-440B-9EA1-739789127EBB}" type="datetimeFigureOut">
              <a:rPr lang="fr-FR" smtClean="0"/>
              <a:t>11/09/2023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824466-CE89-4F09-9574-6E458F4655C2}" type="slidenum">
              <a:rPr lang="fr-FR" smtClean="0"/>
              <a:t>‹N°›</a:t>
            </a:fld>
            <a:endParaRPr lang="fr-FR"/>
          </a:p>
        </p:txBody>
      </p:sp>
    </p:spTree>
    <p:extLst>
      <p:ext uri="{BB962C8B-B14F-4D97-AF65-F5344CB8AC3E}">
        <p14:creationId xmlns:p14="http://schemas.microsoft.com/office/powerpoint/2010/main" val="35029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a:t>Click icon to add picture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8B2B167C-E3B4-440B-9EA1-739789127EBB}" type="datetimeFigureOut">
              <a:rPr lang="fr-FR" smtClean="0"/>
              <a:t>11/09/2023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D824466-CE89-4F09-9574-6E458F4655C2}" type="slidenum">
              <a:rPr lang="fr-FR" smtClean="0"/>
              <a:t>‹N°›</a:t>
            </a:fld>
            <a:endParaRPr lang="fr-FR"/>
          </a:p>
        </p:txBody>
      </p:sp>
    </p:spTree>
    <p:extLst>
      <p:ext uri="{BB962C8B-B14F-4D97-AF65-F5344CB8AC3E}">
        <p14:creationId xmlns:p14="http://schemas.microsoft.com/office/powerpoint/2010/main" val="2794152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8B2B167C-E3B4-440B-9EA1-739789127EBB}" type="datetimeFigureOut">
              <a:rPr lang="fr-FR" smtClean="0"/>
              <a:t>11/09/2023</a:t>
            </a:fld>
            <a:endParaRPr lang="fr-F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BD824466-CE89-4F09-9574-6E458F4655C2}" type="slidenum">
              <a:rPr lang="fr-FR" smtClean="0"/>
              <a:t>‹N°›</a:t>
            </a:fld>
            <a:endParaRPr lang="fr-FR"/>
          </a:p>
        </p:txBody>
      </p:sp>
    </p:spTree>
    <p:extLst>
      <p:ext uri="{BB962C8B-B14F-4D97-AF65-F5344CB8AC3E}">
        <p14:creationId xmlns:p14="http://schemas.microsoft.com/office/powerpoint/2010/main" val="114627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5" Type="http://schemas.openxmlformats.org/officeDocument/2006/relationships/image" Target="../media/image24.jpeg"/><Relationship Id="rId2" Type="http://schemas.openxmlformats.org/officeDocument/2006/relationships/image" Target="../media/image1.png"/><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jpe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E37137A-AF16-4B1E-8036-7163862D2272}"/>
              </a:ext>
            </a:extLst>
          </p:cNvPr>
          <p:cNvSpPr/>
          <p:nvPr/>
        </p:nvSpPr>
        <p:spPr>
          <a:xfrm>
            <a:off x="-1" y="1174788"/>
            <a:ext cx="7559675" cy="1536279"/>
          </a:xfrm>
          <a:prstGeom prst="rect">
            <a:avLst/>
          </a:prstGeom>
          <a:solidFill>
            <a:schemeClr val="bg1">
              <a:lumMod val="8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dirty="0"/>
          </a:p>
        </p:txBody>
      </p:sp>
      <p:sp>
        <p:nvSpPr>
          <p:cNvPr id="81" name="Rectangle 80">
            <a:extLst>
              <a:ext uri="{FF2B5EF4-FFF2-40B4-BE49-F238E27FC236}">
                <a16:creationId xmlns:a16="http://schemas.microsoft.com/office/drawing/2014/main" id="{B5B968B6-9039-4132-8952-54C9D052EE0B}"/>
              </a:ext>
            </a:extLst>
          </p:cNvPr>
          <p:cNvSpPr/>
          <p:nvPr/>
        </p:nvSpPr>
        <p:spPr>
          <a:xfrm>
            <a:off x="2357" y="9695349"/>
            <a:ext cx="7557318" cy="996464"/>
          </a:xfrm>
          <a:prstGeom prst="rect">
            <a:avLst/>
          </a:prstGeom>
          <a:solidFill>
            <a:schemeClr val="bg1">
              <a:lumMod val="8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grpSp>
        <p:nvGrpSpPr>
          <p:cNvPr id="20" name="Groupe 19">
            <a:extLst>
              <a:ext uri="{FF2B5EF4-FFF2-40B4-BE49-F238E27FC236}">
                <a16:creationId xmlns:a16="http://schemas.microsoft.com/office/drawing/2014/main" id="{2E8725D1-FF94-45F4-B116-1633D0841BA6}"/>
              </a:ext>
            </a:extLst>
          </p:cNvPr>
          <p:cNvGrpSpPr/>
          <p:nvPr/>
        </p:nvGrpSpPr>
        <p:grpSpPr>
          <a:xfrm>
            <a:off x="826659" y="9946524"/>
            <a:ext cx="5893350" cy="542226"/>
            <a:chOff x="209948" y="9094630"/>
            <a:chExt cx="6418572" cy="590550"/>
          </a:xfrm>
        </p:grpSpPr>
        <p:pic>
          <p:nvPicPr>
            <p:cNvPr id="1034" name="Picture 2">
              <a:extLst>
                <a:ext uri="{FF2B5EF4-FFF2-40B4-BE49-F238E27FC236}">
                  <a16:creationId xmlns:a16="http://schemas.microsoft.com/office/drawing/2014/main" id="{8630B976-6274-4451-A220-C7846BCB9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48" y="9094630"/>
              <a:ext cx="5810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5">
              <a:extLst>
                <a:ext uri="{FF2B5EF4-FFF2-40B4-BE49-F238E27FC236}">
                  <a16:creationId xmlns:a16="http://schemas.microsoft.com/office/drawing/2014/main" id="{26C8F252-A841-49DC-B988-0A78E8823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06" y="9094630"/>
              <a:ext cx="5810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a:extLst>
                <a:ext uri="{FF2B5EF4-FFF2-40B4-BE49-F238E27FC236}">
                  <a16:creationId xmlns:a16="http://schemas.microsoft.com/office/drawing/2014/main" id="{985FBBC5-2968-425C-BEB2-7752BDE62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024" y="9094630"/>
              <a:ext cx="590550"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93146D1D-6349-48BD-B07C-2F6830EDC9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1667" y="9094630"/>
              <a:ext cx="590550"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8">
              <a:extLst>
                <a:ext uri="{FF2B5EF4-FFF2-40B4-BE49-F238E27FC236}">
                  <a16:creationId xmlns:a16="http://schemas.microsoft.com/office/drawing/2014/main" id="{1A7DDDC0-6DBC-4281-B32A-D75078969A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5332" y="9094630"/>
              <a:ext cx="5810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9">
              <a:extLst>
                <a:ext uri="{FF2B5EF4-FFF2-40B4-BE49-F238E27FC236}">
                  <a16:creationId xmlns:a16="http://schemas.microsoft.com/office/drawing/2014/main" id="{1E5ADD2B-121B-41E0-89F4-60DCB181D2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9472" y="9094630"/>
              <a:ext cx="590550"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0">
              <a:extLst>
                <a:ext uri="{FF2B5EF4-FFF2-40B4-BE49-F238E27FC236}">
                  <a16:creationId xmlns:a16="http://schemas.microsoft.com/office/drawing/2014/main" id="{96B4B444-2840-4CE9-9D13-895FD917F1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1359" y="9094630"/>
              <a:ext cx="5810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1">
              <a:extLst>
                <a:ext uri="{FF2B5EF4-FFF2-40B4-BE49-F238E27FC236}">
                  <a16:creationId xmlns:a16="http://schemas.microsoft.com/office/drawing/2014/main" id="{39934860-F848-4635-8935-D095A6FB57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3721" y="9094630"/>
              <a:ext cx="590550"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2">
              <a:extLst>
                <a:ext uri="{FF2B5EF4-FFF2-40B4-BE49-F238E27FC236}">
                  <a16:creationId xmlns:a16="http://schemas.microsoft.com/office/drawing/2014/main" id="{6E498B2E-7903-4F54-B19E-6C02D5E692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608" y="9094630"/>
              <a:ext cx="590550"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3">
              <a:extLst>
                <a:ext uri="{FF2B5EF4-FFF2-40B4-BE49-F238E27FC236}">
                  <a16:creationId xmlns:a16="http://schemas.microsoft.com/office/drawing/2014/main" id="{F5846EAB-E97A-41CD-8C41-C0A6745F50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7495" y="9094630"/>
              <a:ext cx="581025" cy="59055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1BBCE123-2EEF-4499-AAB8-8D0E2CD79C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0422" y="1628860"/>
            <a:ext cx="1442818" cy="654562"/>
          </a:xfrm>
          <a:prstGeom prst="rect">
            <a:avLst/>
          </a:prstGeom>
        </p:spPr>
      </p:pic>
      <p:grpSp>
        <p:nvGrpSpPr>
          <p:cNvPr id="3" name="Group 2">
            <a:extLst>
              <a:ext uri="{FF2B5EF4-FFF2-40B4-BE49-F238E27FC236}">
                <a16:creationId xmlns:a16="http://schemas.microsoft.com/office/drawing/2014/main" id="{8D676E80-0E86-4805-8BA1-E03FDDD170D8}"/>
              </a:ext>
            </a:extLst>
          </p:cNvPr>
          <p:cNvGrpSpPr/>
          <p:nvPr/>
        </p:nvGrpSpPr>
        <p:grpSpPr>
          <a:xfrm>
            <a:off x="-2" y="-28314"/>
            <a:ext cx="7559675" cy="1211202"/>
            <a:chOff x="166199" y="-26924"/>
            <a:chExt cx="7227276" cy="1157945"/>
          </a:xfrm>
        </p:grpSpPr>
        <p:pic>
          <p:nvPicPr>
            <p:cNvPr id="37" name="Picture 36">
              <a:extLst>
                <a:ext uri="{FF2B5EF4-FFF2-40B4-BE49-F238E27FC236}">
                  <a16:creationId xmlns:a16="http://schemas.microsoft.com/office/drawing/2014/main" id="{BE013F23-1388-4361-9A6C-5DA1DDF13F32}"/>
                </a:ext>
              </a:extLst>
            </p:cNvPr>
            <p:cNvPicPr/>
            <p:nvPr/>
          </p:nvPicPr>
          <p:blipFill rotWithShape="1">
            <a:blip r:embed="rId13" cstate="print">
              <a:extLst>
                <a:ext uri="{28A0092B-C50C-407E-A947-70E740481C1C}">
                  <a14:useLocalDpi xmlns:a14="http://schemas.microsoft.com/office/drawing/2010/main" val="0"/>
                </a:ext>
              </a:extLst>
            </a:blip>
            <a:srcRect b="2410"/>
            <a:stretch/>
          </p:blipFill>
          <p:spPr>
            <a:xfrm>
              <a:off x="2659165" y="1"/>
              <a:ext cx="760591" cy="1131020"/>
            </a:xfrm>
            <a:prstGeom prst="rect">
              <a:avLst/>
            </a:prstGeom>
          </p:spPr>
        </p:pic>
        <p:pic>
          <p:nvPicPr>
            <p:cNvPr id="38" name="Picture 37">
              <a:extLst>
                <a:ext uri="{FF2B5EF4-FFF2-40B4-BE49-F238E27FC236}">
                  <a16:creationId xmlns:a16="http://schemas.microsoft.com/office/drawing/2014/main" id="{C7546624-76A1-4DF7-9D17-8698A2993B25}"/>
                </a:ext>
              </a:extLst>
            </p:cNvPr>
            <p:cNvPicPr/>
            <p:nvPr/>
          </p:nvPicPr>
          <p:blipFill rotWithShape="1">
            <a:blip r:embed="rId14" cstate="print">
              <a:extLst>
                <a:ext uri="{28A0092B-C50C-407E-A947-70E740481C1C}">
                  <a14:useLocalDpi xmlns:a14="http://schemas.microsoft.com/office/drawing/2010/main" val="0"/>
                </a:ext>
              </a:extLst>
            </a:blip>
            <a:srcRect b="2410"/>
            <a:stretch/>
          </p:blipFill>
          <p:spPr>
            <a:xfrm>
              <a:off x="166199" y="1"/>
              <a:ext cx="760591" cy="1131020"/>
            </a:xfrm>
            <a:prstGeom prst="rect">
              <a:avLst/>
            </a:prstGeom>
          </p:spPr>
        </p:pic>
        <p:pic>
          <p:nvPicPr>
            <p:cNvPr id="39" name="Picture 38">
              <a:extLst>
                <a:ext uri="{FF2B5EF4-FFF2-40B4-BE49-F238E27FC236}">
                  <a16:creationId xmlns:a16="http://schemas.microsoft.com/office/drawing/2014/main" id="{64FDE2BD-04C4-4585-BBA9-8F53C1386384}"/>
                </a:ext>
              </a:extLst>
            </p:cNvPr>
            <p:cNvPicPr/>
            <p:nvPr/>
          </p:nvPicPr>
          <p:blipFill rotWithShape="1">
            <a:blip r:embed="rId15" cstate="print">
              <a:extLst>
                <a:ext uri="{28A0092B-C50C-407E-A947-70E740481C1C}">
                  <a14:useLocalDpi xmlns:a14="http://schemas.microsoft.com/office/drawing/2010/main" val="0"/>
                </a:ext>
              </a:extLst>
            </a:blip>
            <a:srcRect l="39" t="-2300" r="-39" b="3393"/>
            <a:stretch/>
          </p:blipFill>
          <p:spPr>
            <a:xfrm>
              <a:off x="926788" y="-26924"/>
              <a:ext cx="1737267" cy="1157945"/>
            </a:xfrm>
            <a:prstGeom prst="rect">
              <a:avLst/>
            </a:prstGeom>
          </p:spPr>
        </p:pic>
        <p:pic>
          <p:nvPicPr>
            <p:cNvPr id="40" name="Picture 39">
              <a:extLst>
                <a:ext uri="{FF2B5EF4-FFF2-40B4-BE49-F238E27FC236}">
                  <a16:creationId xmlns:a16="http://schemas.microsoft.com/office/drawing/2014/main" id="{E7582D01-88F2-488B-BF7C-6CFDBA53E547}"/>
                </a:ext>
              </a:extLst>
            </p:cNvPr>
            <p:cNvPicPr/>
            <p:nvPr/>
          </p:nvPicPr>
          <p:blipFill rotWithShape="1">
            <a:blip r:embed="rId16" cstate="print">
              <a:extLst>
                <a:ext uri="{28A0092B-C50C-407E-A947-70E740481C1C}">
                  <a14:useLocalDpi xmlns:a14="http://schemas.microsoft.com/office/drawing/2010/main" val="0"/>
                </a:ext>
              </a:extLst>
            </a:blip>
            <a:srcRect l="8950" r="45012" b="3193"/>
            <a:stretch/>
          </p:blipFill>
          <p:spPr bwMode="auto">
            <a:xfrm>
              <a:off x="5032733" y="1"/>
              <a:ext cx="763564" cy="1125757"/>
            </a:xfrm>
            <a:prstGeom prst="rect">
              <a:avLst/>
            </a:prstGeom>
            <a:noFill/>
            <a:ln>
              <a:noFill/>
            </a:ln>
            <a:extLst>
              <a:ext uri="{53640926-AAD7-44D8-BBD7-CCE9431645EC}">
                <a14:shadowObscured xmlns:a14="http://schemas.microsoft.com/office/drawing/2010/main"/>
              </a:ext>
            </a:extLst>
          </p:spPr>
        </p:pic>
        <p:pic>
          <p:nvPicPr>
            <p:cNvPr id="41" name="Picture 40">
              <a:extLst>
                <a:ext uri="{FF2B5EF4-FFF2-40B4-BE49-F238E27FC236}">
                  <a16:creationId xmlns:a16="http://schemas.microsoft.com/office/drawing/2014/main" id="{68C3665A-8598-479E-943B-4CEC1B34D6D8}"/>
                </a:ext>
              </a:extLst>
            </p:cNvPr>
            <p:cNvPicPr>
              <a:picLocks noChangeAspect="1"/>
            </p:cNvPicPr>
            <p:nvPr/>
          </p:nvPicPr>
          <p:blipFill rotWithShape="1">
            <a:blip r:embed="rId17">
              <a:extLst>
                <a:ext uri="{28A0092B-C50C-407E-A947-70E740481C1C}">
                  <a14:useLocalDpi xmlns:a14="http://schemas.microsoft.com/office/drawing/2010/main" val="0"/>
                </a:ext>
              </a:extLst>
            </a:blip>
            <a:srcRect r="7154" b="1838"/>
            <a:stretch/>
          </p:blipFill>
          <p:spPr>
            <a:xfrm>
              <a:off x="5796233" y="1"/>
              <a:ext cx="1597242" cy="1125757"/>
            </a:xfrm>
            <a:prstGeom prst="rect">
              <a:avLst/>
            </a:prstGeom>
          </p:spPr>
        </p:pic>
        <p:pic>
          <p:nvPicPr>
            <p:cNvPr id="42" name="Picture 41">
              <a:extLst>
                <a:ext uri="{FF2B5EF4-FFF2-40B4-BE49-F238E27FC236}">
                  <a16:creationId xmlns:a16="http://schemas.microsoft.com/office/drawing/2014/main" id="{8FC8AAC0-9887-404F-894F-CFC3227D9804}"/>
                </a:ext>
              </a:extLst>
            </p:cNvPr>
            <p:cNvPicPr>
              <a:picLocks noChangeAspect="1"/>
            </p:cNvPicPr>
            <p:nvPr/>
          </p:nvPicPr>
          <p:blipFill rotWithShape="1">
            <a:blip r:embed="rId18">
              <a:extLst>
                <a:ext uri="{28A0092B-C50C-407E-A947-70E740481C1C}">
                  <a14:useLocalDpi xmlns:a14="http://schemas.microsoft.com/office/drawing/2010/main" val="0"/>
                </a:ext>
              </a:extLst>
            </a:blip>
            <a:srcRect l="1049" r="6126" b="2085"/>
            <a:stretch/>
          </p:blipFill>
          <p:spPr>
            <a:xfrm>
              <a:off x="3415749" y="1"/>
              <a:ext cx="1617624" cy="1127088"/>
            </a:xfrm>
            <a:prstGeom prst="rect">
              <a:avLst/>
            </a:prstGeom>
          </p:spPr>
        </p:pic>
      </p:grpSp>
      <p:sp>
        <p:nvSpPr>
          <p:cNvPr id="18" name="Rectangle 17">
            <a:extLst>
              <a:ext uri="{FF2B5EF4-FFF2-40B4-BE49-F238E27FC236}">
                <a16:creationId xmlns:a16="http://schemas.microsoft.com/office/drawing/2014/main" id="{F2D40358-27AB-4CE4-899C-80FFDC551D5D}"/>
              </a:ext>
            </a:extLst>
          </p:cNvPr>
          <p:cNvSpPr/>
          <p:nvPr/>
        </p:nvSpPr>
        <p:spPr>
          <a:xfrm>
            <a:off x="-2682" y="-8724"/>
            <a:ext cx="7560000" cy="1164114"/>
          </a:xfrm>
          <a:prstGeom prst="rect">
            <a:avLst/>
          </a:prstGeom>
          <a:solidFill>
            <a:srgbClr val="AFBA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grpSp>
        <p:nvGrpSpPr>
          <p:cNvPr id="22" name="Group 21">
            <a:extLst>
              <a:ext uri="{FF2B5EF4-FFF2-40B4-BE49-F238E27FC236}">
                <a16:creationId xmlns:a16="http://schemas.microsoft.com/office/drawing/2014/main" id="{6AF28F5B-1180-4CD5-9C67-85566FB899B0}"/>
              </a:ext>
            </a:extLst>
          </p:cNvPr>
          <p:cNvGrpSpPr/>
          <p:nvPr/>
        </p:nvGrpSpPr>
        <p:grpSpPr>
          <a:xfrm>
            <a:off x="-1" y="1155391"/>
            <a:ext cx="7559676" cy="36000"/>
            <a:chOff x="0" y="1056531"/>
            <a:chExt cx="6495055" cy="46712"/>
          </a:xfrm>
        </p:grpSpPr>
        <p:sp>
          <p:nvSpPr>
            <p:cNvPr id="21" name="Rectangle 20">
              <a:extLst>
                <a:ext uri="{FF2B5EF4-FFF2-40B4-BE49-F238E27FC236}">
                  <a16:creationId xmlns:a16="http://schemas.microsoft.com/office/drawing/2014/main" id="{74C8BBE3-CF36-4A4B-801B-AF51223BC9F8}"/>
                </a:ext>
              </a:extLst>
            </p:cNvPr>
            <p:cNvSpPr/>
            <p:nvPr/>
          </p:nvSpPr>
          <p:spPr>
            <a:xfrm>
              <a:off x="0" y="1056531"/>
              <a:ext cx="500932" cy="45719"/>
            </a:xfrm>
            <a:prstGeom prst="rect">
              <a:avLst/>
            </a:prstGeom>
            <a:solidFill>
              <a:srgbClr val="A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66" name="Rectangle 65">
              <a:extLst>
                <a:ext uri="{FF2B5EF4-FFF2-40B4-BE49-F238E27FC236}">
                  <a16:creationId xmlns:a16="http://schemas.microsoft.com/office/drawing/2014/main" id="{B372B3A3-473F-4C25-A5A4-4864298446A6}"/>
                </a:ext>
              </a:extLst>
            </p:cNvPr>
            <p:cNvSpPr/>
            <p:nvPr/>
          </p:nvSpPr>
          <p:spPr>
            <a:xfrm>
              <a:off x="500460" y="1056531"/>
              <a:ext cx="50093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67" name="Rectangle 66">
              <a:extLst>
                <a:ext uri="{FF2B5EF4-FFF2-40B4-BE49-F238E27FC236}">
                  <a16:creationId xmlns:a16="http://schemas.microsoft.com/office/drawing/2014/main" id="{9F5C12CA-90BD-445F-A8A9-B83EC08FFBC1}"/>
                </a:ext>
              </a:extLst>
            </p:cNvPr>
            <p:cNvSpPr/>
            <p:nvPr/>
          </p:nvSpPr>
          <p:spPr>
            <a:xfrm>
              <a:off x="999156" y="1056531"/>
              <a:ext cx="500932"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68" name="Rectangle 67">
              <a:extLst>
                <a:ext uri="{FF2B5EF4-FFF2-40B4-BE49-F238E27FC236}">
                  <a16:creationId xmlns:a16="http://schemas.microsoft.com/office/drawing/2014/main" id="{8C9B28A0-5D76-4095-8F26-CEFE6542E251}"/>
                </a:ext>
              </a:extLst>
            </p:cNvPr>
            <p:cNvSpPr/>
            <p:nvPr/>
          </p:nvSpPr>
          <p:spPr>
            <a:xfrm>
              <a:off x="1498169" y="1057524"/>
              <a:ext cx="500932" cy="45719"/>
            </a:xfrm>
            <a:prstGeom prst="rect">
              <a:avLst/>
            </a:prstGeom>
            <a:solidFill>
              <a:srgbClr val="A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69" name="Rectangle 68">
              <a:extLst>
                <a:ext uri="{FF2B5EF4-FFF2-40B4-BE49-F238E27FC236}">
                  <a16:creationId xmlns:a16="http://schemas.microsoft.com/office/drawing/2014/main" id="{BA514FEC-C196-422A-A576-6074A857DF37}"/>
                </a:ext>
              </a:extLst>
            </p:cNvPr>
            <p:cNvSpPr/>
            <p:nvPr/>
          </p:nvSpPr>
          <p:spPr>
            <a:xfrm>
              <a:off x="1998629" y="1057524"/>
              <a:ext cx="50093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70" name="Rectangle 69">
              <a:extLst>
                <a:ext uri="{FF2B5EF4-FFF2-40B4-BE49-F238E27FC236}">
                  <a16:creationId xmlns:a16="http://schemas.microsoft.com/office/drawing/2014/main" id="{9F74F9D4-08A8-44A1-9F94-D8D046B95058}"/>
                </a:ext>
              </a:extLst>
            </p:cNvPr>
            <p:cNvSpPr/>
            <p:nvPr/>
          </p:nvSpPr>
          <p:spPr>
            <a:xfrm>
              <a:off x="2497325" y="1057524"/>
              <a:ext cx="500932"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71" name="Rectangle 70">
              <a:extLst>
                <a:ext uri="{FF2B5EF4-FFF2-40B4-BE49-F238E27FC236}">
                  <a16:creationId xmlns:a16="http://schemas.microsoft.com/office/drawing/2014/main" id="{710F7DC2-FF6F-4304-A6F8-9F560D1AD4F8}"/>
                </a:ext>
              </a:extLst>
            </p:cNvPr>
            <p:cNvSpPr/>
            <p:nvPr/>
          </p:nvSpPr>
          <p:spPr>
            <a:xfrm>
              <a:off x="2996338" y="1056531"/>
              <a:ext cx="500932" cy="45719"/>
            </a:xfrm>
            <a:prstGeom prst="rect">
              <a:avLst/>
            </a:prstGeom>
            <a:solidFill>
              <a:srgbClr val="A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72" name="Rectangle 71">
              <a:extLst>
                <a:ext uri="{FF2B5EF4-FFF2-40B4-BE49-F238E27FC236}">
                  <a16:creationId xmlns:a16="http://schemas.microsoft.com/office/drawing/2014/main" id="{1495952C-3DAE-4275-A090-93C42F1E9322}"/>
                </a:ext>
              </a:extLst>
            </p:cNvPr>
            <p:cNvSpPr/>
            <p:nvPr/>
          </p:nvSpPr>
          <p:spPr>
            <a:xfrm>
              <a:off x="3496798" y="1056531"/>
              <a:ext cx="50093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73" name="Rectangle 72">
              <a:extLst>
                <a:ext uri="{FF2B5EF4-FFF2-40B4-BE49-F238E27FC236}">
                  <a16:creationId xmlns:a16="http://schemas.microsoft.com/office/drawing/2014/main" id="{BF4935BE-4FE4-47F4-8A77-4F848499F13C}"/>
                </a:ext>
              </a:extLst>
            </p:cNvPr>
            <p:cNvSpPr/>
            <p:nvPr/>
          </p:nvSpPr>
          <p:spPr>
            <a:xfrm>
              <a:off x="3995494" y="1056531"/>
              <a:ext cx="500932"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74" name="Rectangle 73">
              <a:extLst>
                <a:ext uri="{FF2B5EF4-FFF2-40B4-BE49-F238E27FC236}">
                  <a16:creationId xmlns:a16="http://schemas.microsoft.com/office/drawing/2014/main" id="{259BFB72-AFF9-44CA-B00A-517A357F78B2}"/>
                </a:ext>
              </a:extLst>
            </p:cNvPr>
            <p:cNvSpPr/>
            <p:nvPr/>
          </p:nvSpPr>
          <p:spPr>
            <a:xfrm>
              <a:off x="4495954" y="1057524"/>
              <a:ext cx="500932" cy="45719"/>
            </a:xfrm>
            <a:prstGeom prst="rect">
              <a:avLst/>
            </a:prstGeom>
            <a:solidFill>
              <a:srgbClr val="A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75" name="Rectangle 74">
              <a:extLst>
                <a:ext uri="{FF2B5EF4-FFF2-40B4-BE49-F238E27FC236}">
                  <a16:creationId xmlns:a16="http://schemas.microsoft.com/office/drawing/2014/main" id="{E84E1363-C91A-41D9-B123-8FC104723E59}"/>
                </a:ext>
              </a:extLst>
            </p:cNvPr>
            <p:cNvSpPr/>
            <p:nvPr/>
          </p:nvSpPr>
          <p:spPr>
            <a:xfrm>
              <a:off x="4996414" y="1057524"/>
              <a:ext cx="50093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76" name="Rectangle 75">
              <a:extLst>
                <a:ext uri="{FF2B5EF4-FFF2-40B4-BE49-F238E27FC236}">
                  <a16:creationId xmlns:a16="http://schemas.microsoft.com/office/drawing/2014/main" id="{0EDFC588-B9B3-4E1E-AEEE-BC76B5D2F281}"/>
                </a:ext>
              </a:extLst>
            </p:cNvPr>
            <p:cNvSpPr/>
            <p:nvPr/>
          </p:nvSpPr>
          <p:spPr>
            <a:xfrm>
              <a:off x="5495110" y="1057524"/>
              <a:ext cx="500932"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77" name="Rectangle 76">
              <a:extLst>
                <a:ext uri="{FF2B5EF4-FFF2-40B4-BE49-F238E27FC236}">
                  <a16:creationId xmlns:a16="http://schemas.microsoft.com/office/drawing/2014/main" id="{F61F710C-5252-45E4-942F-6044E8EDBA10}"/>
                </a:ext>
              </a:extLst>
            </p:cNvPr>
            <p:cNvSpPr/>
            <p:nvPr/>
          </p:nvSpPr>
          <p:spPr>
            <a:xfrm>
              <a:off x="5994123" y="1056531"/>
              <a:ext cx="500932" cy="45719"/>
            </a:xfrm>
            <a:prstGeom prst="rect">
              <a:avLst/>
            </a:prstGeom>
            <a:solidFill>
              <a:srgbClr val="A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grpSp>
      <p:sp>
        <p:nvSpPr>
          <p:cNvPr id="23" name="TextBox 22">
            <a:extLst>
              <a:ext uri="{FF2B5EF4-FFF2-40B4-BE49-F238E27FC236}">
                <a16:creationId xmlns:a16="http://schemas.microsoft.com/office/drawing/2014/main" id="{5F1DC999-9744-4015-8D03-EEBC73FDB85D}"/>
              </a:ext>
            </a:extLst>
          </p:cNvPr>
          <p:cNvSpPr txBox="1"/>
          <p:nvPr/>
        </p:nvSpPr>
        <p:spPr>
          <a:xfrm>
            <a:off x="2914013" y="318414"/>
            <a:ext cx="2310248" cy="481542"/>
          </a:xfrm>
          <a:prstGeom prst="rect">
            <a:avLst/>
          </a:prstGeom>
          <a:noFill/>
        </p:spPr>
        <p:txBody>
          <a:bodyPr wrap="none" rtlCol="0">
            <a:spAutoFit/>
          </a:bodyPr>
          <a:lstStyle/>
          <a:p>
            <a:r>
              <a:rPr lang="fr-FR" sz="2529" b="1" dirty="0">
                <a:solidFill>
                  <a:schemeClr val="bg1"/>
                </a:solidFill>
                <a:latin typeface="Candara" panose="020E0502030303020204" pitchFamily="34" charset="0"/>
              </a:rPr>
              <a:t>ZACH RECRUTE</a:t>
            </a:r>
          </a:p>
        </p:txBody>
      </p:sp>
      <p:sp>
        <p:nvSpPr>
          <p:cNvPr id="24" name="TextBox 23">
            <a:extLst>
              <a:ext uri="{FF2B5EF4-FFF2-40B4-BE49-F238E27FC236}">
                <a16:creationId xmlns:a16="http://schemas.microsoft.com/office/drawing/2014/main" id="{99E70A89-6735-4FC4-86AB-03FC84B6349C}"/>
              </a:ext>
            </a:extLst>
          </p:cNvPr>
          <p:cNvSpPr txBox="1"/>
          <p:nvPr/>
        </p:nvSpPr>
        <p:spPr>
          <a:xfrm>
            <a:off x="2334964" y="1313719"/>
            <a:ext cx="4997335" cy="1283557"/>
          </a:xfrm>
          <a:prstGeom prst="rect">
            <a:avLst/>
          </a:prstGeom>
          <a:noFill/>
        </p:spPr>
        <p:txBody>
          <a:bodyPr wrap="square" rtlCol="0">
            <a:spAutoFit/>
          </a:bodyPr>
          <a:lstStyle/>
          <a:p>
            <a:pPr algn="just"/>
            <a:r>
              <a:rPr lang="fr-FR" sz="1106" dirty="0">
                <a:latin typeface="Candara" panose="020E0502030303020204" pitchFamily="34" charset="0"/>
              </a:rPr>
              <a:t>Zach System est une industrie de chimie fine basée en région angevine depuis plus 50 ans.  Filiale d’un groupe familial italien, l’entreprise peut compter sur ses 220 collaborateurs pour développer et fabriquer des principes actifs pour les industries pharmaceutiques.</a:t>
            </a:r>
          </a:p>
          <a:p>
            <a:pPr algn="just"/>
            <a:endParaRPr lang="fr-FR" sz="1106" dirty="0">
              <a:latin typeface="Candara" panose="020E0502030303020204" pitchFamily="34" charset="0"/>
            </a:endParaRPr>
          </a:p>
          <a:p>
            <a:pPr algn="just"/>
            <a:r>
              <a:rPr lang="fr-FR" sz="1106" dirty="0">
                <a:latin typeface="Candara" panose="020E0502030303020204" pitchFamily="34" charset="0"/>
              </a:rPr>
              <a:t>Avec son site classé SEVESO seuil haut, agrée FDA et certifié ISO14001, cette PME voit actuellement son activité augmenter et cherche à agrandir ses équipes.</a:t>
            </a:r>
          </a:p>
        </p:txBody>
      </p:sp>
      <p:sp>
        <p:nvSpPr>
          <p:cNvPr id="43" name="TextBox 23">
            <a:extLst>
              <a:ext uri="{FF2B5EF4-FFF2-40B4-BE49-F238E27FC236}">
                <a16:creationId xmlns:a16="http://schemas.microsoft.com/office/drawing/2014/main" id="{F92C0CA7-3143-48B5-8FBB-B48C68422DC6}"/>
              </a:ext>
            </a:extLst>
          </p:cNvPr>
          <p:cNvSpPr txBox="1"/>
          <p:nvPr/>
        </p:nvSpPr>
        <p:spPr>
          <a:xfrm>
            <a:off x="278623" y="2806410"/>
            <a:ext cx="4865469" cy="319318"/>
          </a:xfrm>
          <a:prstGeom prst="rect">
            <a:avLst/>
          </a:prstGeom>
          <a:noFill/>
        </p:spPr>
        <p:txBody>
          <a:bodyPr wrap="square" rtlCol="0">
            <a:spAutoFit/>
          </a:bodyPr>
          <a:lstStyle/>
          <a:p>
            <a:r>
              <a:rPr lang="fr-FR" sz="1475" b="1" dirty="0">
                <a:latin typeface="Candara" panose="020E0502030303020204" pitchFamily="34" charset="0"/>
              </a:rPr>
              <a:t>Technicien Maintenance H/F</a:t>
            </a:r>
          </a:p>
        </p:txBody>
      </p:sp>
      <p:pic>
        <p:nvPicPr>
          <p:cNvPr id="1040" name="Picture 16">
            <a:extLst>
              <a:ext uri="{FF2B5EF4-FFF2-40B4-BE49-F238E27FC236}">
                <a16:creationId xmlns:a16="http://schemas.microsoft.com/office/drawing/2014/main" id="{566C6D07-D505-4A70-BC24-A7F82D2F0E9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8951" y="4628922"/>
            <a:ext cx="686989" cy="68698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FF79D91-DB3C-4020-A6A3-23738AECC72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8951" y="6588297"/>
            <a:ext cx="686989" cy="686989"/>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23">
            <a:extLst>
              <a:ext uri="{FF2B5EF4-FFF2-40B4-BE49-F238E27FC236}">
                <a16:creationId xmlns:a16="http://schemas.microsoft.com/office/drawing/2014/main" id="{A015860F-FFFB-4754-BDFD-3F62E7C1AB28}"/>
              </a:ext>
            </a:extLst>
          </p:cNvPr>
          <p:cNvSpPr txBox="1"/>
          <p:nvPr/>
        </p:nvSpPr>
        <p:spPr>
          <a:xfrm>
            <a:off x="889689" y="4628922"/>
            <a:ext cx="6356257" cy="1869486"/>
          </a:xfrm>
          <a:prstGeom prst="rect">
            <a:avLst/>
          </a:prstGeom>
          <a:noFill/>
        </p:spPr>
        <p:txBody>
          <a:bodyPr wrap="square" rtlCol="0">
            <a:spAutoFit/>
          </a:bodyPr>
          <a:lstStyle/>
          <a:p>
            <a:pPr algn="just"/>
            <a:r>
              <a:rPr lang="fr-FR" sz="1106" b="1" dirty="0">
                <a:latin typeface="Candara" panose="020E0502030303020204" pitchFamily="34" charset="0"/>
              </a:rPr>
              <a:t>Description du poste</a:t>
            </a:r>
          </a:p>
          <a:p>
            <a:pPr algn="just"/>
            <a:r>
              <a:rPr lang="fr-FR" sz="1106" dirty="0">
                <a:solidFill>
                  <a:schemeClr val="bg1">
                    <a:lumMod val="50000"/>
                  </a:schemeClr>
                </a:solidFill>
                <a:latin typeface="Candara" panose="020E0502030303020204" pitchFamily="34" charset="0"/>
              </a:rPr>
              <a:t>Notre équipe Maintenance est à la recherche d’un(e) </a:t>
            </a:r>
            <a:r>
              <a:rPr lang="it-IT" sz="1106" dirty="0">
                <a:solidFill>
                  <a:schemeClr val="bg1">
                    <a:lumMod val="50000"/>
                  </a:schemeClr>
                </a:solidFill>
                <a:latin typeface="Candara" panose="020E0502030303020204" pitchFamily="34" charset="0"/>
              </a:rPr>
              <a:t>Technicien(ne) Maintenance</a:t>
            </a:r>
            <a:r>
              <a:rPr lang="fr-FR" sz="1106" dirty="0">
                <a:solidFill>
                  <a:schemeClr val="bg1">
                    <a:lumMod val="50000"/>
                  </a:schemeClr>
                </a:solidFill>
                <a:latin typeface="Candara" panose="020E0502030303020204" pitchFamily="34" charset="0"/>
              </a:rPr>
              <a:t>. Vous interviendrez sur les missions suivantes :</a:t>
            </a:r>
          </a:p>
          <a:p>
            <a:pPr marL="342900" lvl="0" indent="-342900">
              <a:lnSpc>
                <a:spcPct val="107000"/>
              </a:lnSpc>
              <a:buFont typeface="Symbol" panose="05050102010706020507" pitchFamily="18" charset="2"/>
              <a:buChar char=""/>
              <a:tabLst>
                <a:tab pos="457200" algn="l"/>
              </a:tabLst>
            </a:pPr>
            <a:r>
              <a:rPr lang="it-IT" sz="1106" dirty="0">
                <a:solidFill>
                  <a:schemeClr val="bg1">
                    <a:lumMod val="50000"/>
                  </a:schemeClr>
                </a:solidFill>
                <a:latin typeface="Candara" panose="020E0502030303020204" pitchFamily="34" charset="0"/>
              </a:rPr>
              <a:t>La maintenance préventive et curative du site sur les équipements de production (réacteurs, filtres, broyeurs, pompes)</a:t>
            </a:r>
            <a:endParaRPr lang="fr-FR" sz="1106" dirty="0">
              <a:solidFill>
                <a:schemeClr val="bg1">
                  <a:lumMod val="50000"/>
                </a:schemeClr>
              </a:solidFill>
              <a:latin typeface="Candara" panose="020E0502030303020204" pitchFamily="34" charset="0"/>
            </a:endParaRPr>
          </a:p>
          <a:p>
            <a:pPr marL="342900" lvl="0" indent="-342900">
              <a:lnSpc>
                <a:spcPct val="107000"/>
              </a:lnSpc>
              <a:buFont typeface="Symbol" panose="05050102010706020507" pitchFamily="18" charset="2"/>
              <a:buChar char=""/>
              <a:tabLst>
                <a:tab pos="457200" algn="l"/>
              </a:tabLst>
            </a:pPr>
            <a:r>
              <a:rPr lang="it-IT" sz="1106" dirty="0">
                <a:solidFill>
                  <a:schemeClr val="bg1">
                    <a:lumMod val="50000"/>
                  </a:schemeClr>
                </a:solidFill>
                <a:latin typeface="Candara" panose="020E0502030303020204" pitchFamily="34" charset="0"/>
              </a:rPr>
              <a:t>La maintenance préventive et curative du site sur les équipements de production d’énergie (chaudière, groupe froid, eaux recirculées, azote, air comprimé) nécessaire au bon fonctionnement du site</a:t>
            </a:r>
            <a:endParaRPr lang="fr-FR" sz="1106" dirty="0">
              <a:solidFill>
                <a:schemeClr val="bg1">
                  <a:lumMod val="50000"/>
                </a:schemeClr>
              </a:solidFill>
              <a:latin typeface="Candara" panose="020E0502030303020204" pitchFamily="34" charset="0"/>
            </a:endParaRPr>
          </a:p>
          <a:p>
            <a:pPr marL="342900" lvl="0" indent="-342900">
              <a:lnSpc>
                <a:spcPct val="107000"/>
              </a:lnSpc>
              <a:buFont typeface="Symbol" panose="05050102010706020507" pitchFamily="18" charset="2"/>
              <a:buChar char=""/>
              <a:tabLst>
                <a:tab pos="457200" algn="l"/>
              </a:tabLst>
            </a:pPr>
            <a:r>
              <a:rPr lang="it-IT" sz="1106" dirty="0">
                <a:solidFill>
                  <a:schemeClr val="bg1">
                    <a:lumMod val="50000"/>
                  </a:schemeClr>
                </a:solidFill>
                <a:latin typeface="Candara" panose="020E0502030303020204" pitchFamily="34" charset="0"/>
              </a:rPr>
              <a:t>La maintenance préventive et curative des équipements de sécurité (réseau eau sur pressée, groupe électrogène)</a:t>
            </a:r>
            <a:endParaRPr lang="fr-FR" sz="1106" dirty="0">
              <a:solidFill>
                <a:schemeClr val="bg1">
                  <a:lumMod val="50000"/>
                </a:schemeClr>
              </a:solidFill>
              <a:latin typeface="Candara" panose="020E0502030303020204" pitchFamily="34" charset="0"/>
            </a:endParaRPr>
          </a:p>
        </p:txBody>
      </p:sp>
      <p:sp>
        <p:nvSpPr>
          <p:cNvPr id="65" name="TextBox 23">
            <a:extLst>
              <a:ext uri="{FF2B5EF4-FFF2-40B4-BE49-F238E27FC236}">
                <a16:creationId xmlns:a16="http://schemas.microsoft.com/office/drawing/2014/main" id="{73EB3297-C069-447D-8E01-931CF4F70836}"/>
              </a:ext>
            </a:extLst>
          </p:cNvPr>
          <p:cNvSpPr txBox="1"/>
          <p:nvPr/>
        </p:nvSpPr>
        <p:spPr>
          <a:xfrm>
            <a:off x="889691" y="6589946"/>
            <a:ext cx="6323270" cy="3398623"/>
          </a:xfrm>
          <a:prstGeom prst="rect">
            <a:avLst/>
          </a:prstGeom>
          <a:noFill/>
        </p:spPr>
        <p:txBody>
          <a:bodyPr wrap="square" rtlCol="0">
            <a:spAutoFit/>
          </a:bodyPr>
          <a:lstStyle/>
          <a:p>
            <a:pPr algn="just"/>
            <a:r>
              <a:rPr lang="fr-FR" sz="1106" b="1" dirty="0">
                <a:latin typeface="Candara" panose="020E0502030303020204" pitchFamily="34" charset="0"/>
              </a:rPr>
              <a:t>Profil recherché</a:t>
            </a:r>
          </a:p>
          <a:p>
            <a:pPr algn="just">
              <a:spcAft>
                <a:spcPts val="600"/>
              </a:spcAft>
            </a:pPr>
            <a:r>
              <a:rPr lang="it-IT" sz="1106" dirty="0">
                <a:solidFill>
                  <a:schemeClr val="bg1">
                    <a:lumMod val="50000"/>
                  </a:schemeClr>
                </a:solidFill>
                <a:latin typeface="Candara" panose="020E0502030303020204" pitchFamily="34" charset="0"/>
              </a:rPr>
              <a:t>Vous êtes issu(e) d’une formation supérieure Bac +2 spécialisée en Maintenance Industrielle. Vous justifiez d’une première expérience de minimum 5 ans sur un poste similaire en univers industriel.</a:t>
            </a:r>
            <a:endParaRPr lang="fr-FR" sz="1106" dirty="0">
              <a:solidFill>
                <a:schemeClr val="bg1">
                  <a:lumMod val="50000"/>
                </a:schemeClr>
              </a:solidFill>
              <a:latin typeface="Candara" panose="020E0502030303020204" pitchFamily="34" charset="0"/>
            </a:endParaRPr>
          </a:p>
          <a:p>
            <a:pPr>
              <a:lnSpc>
                <a:spcPct val="107000"/>
              </a:lnSpc>
              <a:tabLst>
                <a:tab pos="457200" algn="l"/>
              </a:tabLst>
            </a:pPr>
            <a:r>
              <a:rPr lang="it-IT" sz="1106" dirty="0">
                <a:solidFill>
                  <a:schemeClr val="bg1">
                    <a:lumMod val="50000"/>
                  </a:schemeClr>
                </a:solidFill>
                <a:latin typeface="Candara" panose="020E0502030303020204" pitchFamily="34" charset="0"/>
              </a:rPr>
              <a:t>D’un point de vue technique, vous maîtrisez les domaines </a:t>
            </a:r>
            <a:r>
              <a:rPr lang="fr-FR" sz="1106" dirty="0">
                <a:solidFill>
                  <a:schemeClr val="bg1">
                    <a:lumMod val="50000"/>
                  </a:schemeClr>
                </a:solidFill>
                <a:latin typeface="Candara" panose="020E0502030303020204" pitchFamily="34" charset="0"/>
              </a:rPr>
              <a:t>de :</a:t>
            </a:r>
          </a:p>
          <a:p>
            <a:pPr marL="171450" indent="-171450">
              <a:lnSpc>
                <a:spcPct val="107000"/>
              </a:lnSpc>
              <a:buFont typeface="Arial" panose="020B0604020202020204" pitchFamily="34" charset="0"/>
              <a:buChar char="•"/>
              <a:tabLst>
                <a:tab pos="457200" algn="l"/>
              </a:tabLst>
            </a:pPr>
            <a:r>
              <a:rPr lang="fr-FR" sz="1106" dirty="0">
                <a:solidFill>
                  <a:schemeClr val="bg1">
                    <a:lumMod val="50000"/>
                  </a:schemeClr>
                </a:solidFill>
                <a:latin typeface="Candara" panose="020E0502030303020204" pitchFamily="34" charset="0"/>
              </a:rPr>
              <a:t>La </a:t>
            </a:r>
            <a:r>
              <a:rPr lang="it-IT" sz="1106" dirty="0">
                <a:solidFill>
                  <a:schemeClr val="bg1">
                    <a:lumMod val="50000"/>
                  </a:schemeClr>
                </a:solidFill>
                <a:latin typeface="Candara" panose="020E0502030303020204" pitchFamily="34" charset="0"/>
              </a:rPr>
              <a:t>mécanique (lecture de plan, remise en état de pompe, filtre, broyeur, analyse suite à un dysfonctionnement)</a:t>
            </a:r>
          </a:p>
          <a:p>
            <a:pPr marL="171450" indent="-171450">
              <a:lnSpc>
                <a:spcPct val="107000"/>
              </a:lnSpc>
              <a:buFont typeface="Arial" panose="020B0604020202020204" pitchFamily="34" charset="0"/>
              <a:buChar char="•"/>
              <a:tabLst>
                <a:tab pos="457200" algn="l"/>
              </a:tabLst>
            </a:pPr>
            <a:r>
              <a:rPr lang="it-IT" sz="1106" dirty="0">
                <a:solidFill>
                  <a:schemeClr val="bg1">
                    <a:lumMod val="50000"/>
                  </a:schemeClr>
                </a:solidFill>
                <a:latin typeface="Candara" panose="020E0502030303020204" pitchFamily="34" charset="0"/>
              </a:rPr>
              <a:t>L’électricité (lecture de plan, diagnostique d’un dysfonctionnement, remplacement de composant) dans le domaine BT</a:t>
            </a:r>
            <a:endParaRPr lang="fr-FR" sz="1106" dirty="0">
              <a:solidFill>
                <a:schemeClr val="bg1">
                  <a:lumMod val="50000"/>
                </a:schemeClr>
              </a:solidFill>
              <a:latin typeface="Candara" panose="020E0502030303020204" pitchFamily="34" charset="0"/>
            </a:endParaRPr>
          </a:p>
          <a:p>
            <a:pPr marL="171450" indent="-171450">
              <a:lnSpc>
                <a:spcPct val="107000"/>
              </a:lnSpc>
              <a:buFont typeface="Arial" panose="020B0604020202020204" pitchFamily="34" charset="0"/>
              <a:buChar char="•"/>
              <a:tabLst>
                <a:tab pos="457200" algn="l"/>
              </a:tabLst>
            </a:pPr>
            <a:r>
              <a:rPr lang="it-IT" sz="1106" dirty="0">
                <a:solidFill>
                  <a:schemeClr val="bg1">
                    <a:lumMod val="50000"/>
                  </a:schemeClr>
                </a:solidFill>
                <a:latin typeface="Candara" panose="020E0502030303020204" pitchFamily="34" charset="0"/>
              </a:rPr>
              <a:t>L’Hydraulique (diagnostique, remplacement de composant)</a:t>
            </a:r>
            <a:endParaRPr lang="fr-FR" sz="1106" dirty="0">
              <a:solidFill>
                <a:schemeClr val="bg1">
                  <a:lumMod val="50000"/>
                </a:schemeClr>
              </a:solidFill>
              <a:latin typeface="Candara" panose="020E0502030303020204" pitchFamily="34" charset="0"/>
            </a:endParaRPr>
          </a:p>
          <a:p>
            <a:pPr marL="171450" indent="-171450">
              <a:lnSpc>
                <a:spcPct val="107000"/>
              </a:lnSpc>
              <a:buFont typeface="Arial" panose="020B0604020202020204" pitchFamily="34" charset="0"/>
              <a:buChar char="•"/>
              <a:tabLst>
                <a:tab pos="457200" algn="l"/>
              </a:tabLst>
            </a:pPr>
            <a:r>
              <a:rPr lang="it-IT" sz="1106" dirty="0">
                <a:solidFill>
                  <a:schemeClr val="bg1">
                    <a:lumMod val="50000"/>
                  </a:schemeClr>
                </a:solidFill>
                <a:latin typeface="Candara" panose="020E0502030303020204" pitchFamily="34" charset="0"/>
              </a:rPr>
              <a:t>L’automatisme industriel (consultation d’une variable, chargement de programme)</a:t>
            </a:r>
            <a:endParaRPr lang="fr-FR" sz="1106" dirty="0">
              <a:solidFill>
                <a:schemeClr val="bg1">
                  <a:lumMod val="50000"/>
                </a:schemeClr>
              </a:solidFill>
              <a:latin typeface="Candara" panose="020E0502030303020204" pitchFamily="34" charset="0"/>
            </a:endParaRPr>
          </a:p>
          <a:p>
            <a:pPr marL="171450" indent="-171450">
              <a:lnSpc>
                <a:spcPct val="107000"/>
              </a:lnSpc>
              <a:spcAft>
                <a:spcPts val="800"/>
              </a:spcAft>
              <a:buFont typeface="Arial" panose="020B0604020202020204" pitchFamily="34" charset="0"/>
              <a:buChar char="•"/>
              <a:tabLst>
                <a:tab pos="457200" algn="l"/>
              </a:tabLst>
            </a:pPr>
            <a:r>
              <a:rPr lang="it-IT" sz="1106" dirty="0">
                <a:solidFill>
                  <a:schemeClr val="bg1">
                    <a:lumMod val="50000"/>
                  </a:schemeClr>
                </a:solidFill>
                <a:latin typeface="Candara" panose="020E0502030303020204" pitchFamily="34" charset="0"/>
              </a:rPr>
              <a:t>La pneumatique (lecture de plan, diagnostique d’un dysfonctionnement, remplacement d’un composant)</a:t>
            </a:r>
            <a:endParaRPr lang="fr-FR" sz="1106" dirty="0">
              <a:solidFill>
                <a:schemeClr val="bg1">
                  <a:lumMod val="50000"/>
                </a:schemeClr>
              </a:solidFill>
              <a:latin typeface="Candara" panose="020E0502030303020204" pitchFamily="34" charset="0"/>
            </a:endParaRPr>
          </a:p>
          <a:p>
            <a:pPr>
              <a:lnSpc>
                <a:spcPct val="107000"/>
              </a:lnSpc>
              <a:spcAft>
                <a:spcPts val="800"/>
              </a:spcAft>
              <a:tabLst>
                <a:tab pos="457200" algn="l"/>
              </a:tabLst>
            </a:pPr>
            <a:r>
              <a:rPr lang="it-IT" sz="1106" dirty="0">
                <a:solidFill>
                  <a:schemeClr val="bg1">
                    <a:lumMod val="50000"/>
                  </a:schemeClr>
                </a:solidFill>
                <a:latin typeface="Candara" panose="020E0502030303020204" pitchFamily="34" charset="0"/>
              </a:rPr>
              <a:t>Vous êtes à l’aise avec l’utilisation d’un ERP (SAP). Vous êtes organisé(e), savez gérer les priorités et avez le sens du résultat. D’une bonne aptitude relationnelle, vous êtes autonome et réactif(ve).</a:t>
            </a:r>
            <a:endParaRPr lang="fr-FR" sz="1106" dirty="0">
              <a:solidFill>
                <a:schemeClr val="bg1">
                  <a:lumMod val="50000"/>
                </a:schemeClr>
              </a:solidFill>
              <a:latin typeface="Candara" panose="020E0502030303020204" pitchFamily="34" charset="0"/>
            </a:endParaRPr>
          </a:p>
          <a:p>
            <a:pPr algn="just"/>
            <a:endParaRPr lang="fr-FR" sz="1106" dirty="0">
              <a:solidFill>
                <a:schemeClr val="bg1">
                  <a:lumMod val="50000"/>
                </a:schemeClr>
              </a:solidFill>
              <a:latin typeface="Candara" panose="020E0502030303020204" pitchFamily="34" charset="0"/>
            </a:endParaRPr>
          </a:p>
          <a:p>
            <a:pPr algn="just"/>
            <a:endParaRPr lang="fr-FR" sz="1106" dirty="0">
              <a:solidFill>
                <a:schemeClr val="bg1">
                  <a:lumMod val="50000"/>
                </a:schemeClr>
              </a:solidFill>
              <a:latin typeface="Candara" panose="020E0502030303020204" pitchFamily="34" charset="0"/>
            </a:endParaRPr>
          </a:p>
          <a:p>
            <a:pPr algn="just"/>
            <a:endParaRPr lang="fr-FR" sz="1106" dirty="0">
              <a:solidFill>
                <a:schemeClr val="bg1">
                  <a:lumMod val="50000"/>
                </a:schemeClr>
              </a:solidFill>
              <a:latin typeface="Candara" panose="020E0502030303020204" pitchFamily="34" charset="0"/>
            </a:endParaRPr>
          </a:p>
        </p:txBody>
      </p:sp>
      <p:sp>
        <p:nvSpPr>
          <p:cNvPr id="78" name="Rectangle 77">
            <a:extLst>
              <a:ext uri="{FF2B5EF4-FFF2-40B4-BE49-F238E27FC236}">
                <a16:creationId xmlns:a16="http://schemas.microsoft.com/office/drawing/2014/main" id="{E5744409-6525-4B84-9D98-F3B98F829237}"/>
              </a:ext>
            </a:extLst>
          </p:cNvPr>
          <p:cNvSpPr/>
          <p:nvPr/>
        </p:nvSpPr>
        <p:spPr>
          <a:xfrm>
            <a:off x="1" y="9483851"/>
            <a:ext cx="7557317" cy="3002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36"/>
          </a:p>
        </p:txBody>
      </p:sp>
      <p:sp>
        <p:nvSpPr>
          <p:cNvPr id="79" name="TextBox 23">
            <a:extLst>
              <a:ext uri="{FF2B5EF4-FFF2-40B4-BE49-F238E27FC236}">
                <a16:creationId xmlns:a16="http://schemas.microsoft.com/office/drawing/2014/main" id="{889279FD-429B-4E63-8685-79D96C5AF00C}"/>
              </a:ext>
            </a:extLst>
          </p:cNvPr>
          <p:cNvSpPr txBox="1"/>
          <p:nvPr/>
        </p:nvSpPr>
        <p:spPr>
          <a:xfrm>
            <a:off x="341675" y="9502700"/>
            <a:ext cx="6871286" cy="262508"/>
          </a:xfrm>
          <a:prstGeom prst="rect">
            <a:avLst/>
          </a:prstGeom>
          <a:noFill/>
        </p:spPr>
        <p:txBody>
          <a:bodyPr wrap="square" rtlCol="0">
            <a:spAutoFit/>
          </a:bodyPr>
          <a:lstStyle/>
          <a:p>
            <a:pPr algn="ctr"/>
            <a:r>
              <a:rPr lang="fr-FR" sz="1106" dirty="0">
                <a:latin typeface="Candara" panose="020E0502030303020204" pitchFamily="34" charset="0"/>
              </a:rPr>
              <a:t>Rejoignez dès maintenant nos équipes ! Envoyez votre CV à : </a:t>
            </a:r>
            <a:r>
              <a:rPr lang="fr-FR" sz="1106" b="1" dirty="0">
                <a:latin typeface="Candara" panose="020E0502030303020204" pitchFamily="34" charset="0"/>
              </a:rPr>
              <a:t>helene.gastineau@zambongroup.com</a:t>
            </a:r>
            <a:endParaRPr lang="fr-FR" sz="1106" dirty="0">
              <a:solidFill>
                <a:schemeClr val="bg1">
                  <a:lumMod val="50000"/>
                </a:schemeClr>
              </a:solidFill>
              <a:latin typeface="Candara" panose="020E0502030303020204" pitchFamily="34" charset="0"/>
            </a:endParaRPr>
          </a:p>
        </p:txBody>
      </p:sp>
      <p:pic>
        <p:nvPicPr>
          <p:cNvPr id="57" name="Picture 8">
            <a:extLst>
              <a:ext uri="{FF2B5EF4-FFF2-40B4-BE49-F238E27FC236}">
                <a16:creationId xmlns:a16="http://schemas.microsoft.com/office/drawing/2014/main" id="{E68767D3-A820-4FCA-89BE-9D286DFF81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0256" y="3140604"/>
            <a:ext cx="663622" cy="66362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a:extLst>
              <a:ext uri="{FF2B5EF4-FFF2-40B4-BE49-F238E27FC236}">
                <a16:creationId xmlns:a16="http://schemas.microsoft.com/office/drawing/2014/main" id="{083704D8-67A2-4D15-8ED9-A25574A1196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0256" y="3876592"/>
            <a:ext cx="663622" cy="66362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2">
            <a:extLst>
              <a:ext uri="{FF2B5EF4-FFF2-40B4-BE49-F238E27FC236}">
                <a16:creationId xmlns:a16="http://schemas.microsoft.com/office/drawing/2014/main" id="{307FE539-32C5-447A-BC3B-73D7C53CB63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17769" y="3142530"/>
            <a:ext cx="663622" cy="66362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4">
            <a:extLst>
              <a:ext uri="{FF2B5EF4-FFF2-40B4-BE49-F238E27FC236}">
                <a16:creationId xmlns:a16="http://schemas.microsoft.com/office/drawing/2014/main" id="{6DF11D70-10DB-4F16-8120-391CCC6D62E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37496" y="3876592"/>
            <a:ext cx="663622" cy="663622"/>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23">
            <a:extLst>
              <a:ext uri="{FF2B5EF4-FFF2-40B4-BE49-F238E27FC236}">
                <a16:creationId xmlns:a16="http://schemas.microsoft.com/office/drawing/2014/main" id="{9D6930CD-725C-4E66-863C-2BF3758FCF72}"/>
              </a:ext>
            </a:extLst>
          </p:cNvPr>
          <p:cNvSpPr txBox="1"/>
          <p:nvPr/>
        </p:nvSpPr>
        <p:spPr>
          <a:xfrm>
            <a:off x="883878" y="3243598"/>
            <a:ext cx="2309756" cy="432683"/>
          </a:xfrm>
          <a:prstGeom prst="rect">
            <a:avLst/>
          </a:prstGeom>
          <a:noFill/>
        </p:spPr>
        <p:txBody>
          <a:bodyPr wrap="square" rtlCol="0">
            <a:spAutoFit/>
          </a:bodyPr>
          <a:lstStyle/>
          <a:p>
            <a:pPr algn="just"/>
            <a:r>
              <a:rPr lang="fr-FR" sz="1106" b="1" dirty="0">
                <a:latin typeface="Candara" panose="020E0502030303020204" pitchFamily="34" charset="0"/>
              </a:rPr>
              <a:t>Type de contrat</a:t>
            </a:r>
          </a:p>
          <a:p>
            <a:pPr algn="just"/>
            <a:r>
              <a:rPr lang="fr-FR" sz="1106" dirty="0">
                <a:solidFill>
                  <a:schemeClr val="bg1">
                    <a:lumMod val="50000"/>
                  </a:schemeClr>
                </a:solidFill>
                <a:latin typeface="Candara" panose="020E0502030303020204" pitchFamily="34" charset="0"/>
              </a:rPr>
              <a:t>CDI</a:t>
            </a:r>
          </a:p>
        </p:txBody>
      </p:sp>
      <p:sp>
        <p:nvSpPr>
          <p:cNvPr id="83" name="TextBox 23">
            <a:extLst>
              <a:ext uri="{FF2B5EF4-FFF2-40B4-BE49-F238E27FC236}">
                <a16:creationId xmlns:a16="http://schemas.microsoft.com/office/drawing/2014/main" id="{60C34031-39DC-41FD-93F9-D160DBCF3CA9}"/>
              </a:ext>
            </a:extLst>
          </p:cNvPr>
          <p:cNvSpPr txBox="1"/>
          <p:nvPr/>
        </p:nvSpPr>
        <p:spPr>
          <a:xfrm>
            <a:off x="883878" y="3977841"/>
            <a:ext cx="2309756" cy="432683"/>
          </a:xfrm>
          <a:prstGeom prst="rect">
            <a:avLst/>
          </a:prstGeom>
          <a:noFill/>
        </p:spPr>
        <p:txBody>
          <a:bodyPr wrap="square" rtlCol="0">
            <a:spAutoFit/>
          </a:bodyPr>
          <a:lstStyle/>
          <a:p>
            <a:pPr algn="just"/>
            <a:r>
              <a:rPr lang="fr-FR" sz="1106" b="1" dirty="0">
                <a:latin typeface="Candara" panose="020E0502030303020204" pitchFamily="34" charset="0"/>
              </a:rPr>
              <a:t>Lieu</a:t>
            </a:r>
          </a:p>
          <a:p>
            <a:pPr algn="just"/>
            <a:r>
              <a:rPr lang="fr-FR" sz="1106" dirty="0">
                <a:solidFill>
                  <a:schemeClr val="bg1">
                    <a:lumMod val="50000"/>
                  </a:schemeClr>
                </a:solidFill>
                <a:latin typeface="Candara" panose="020E0502030303020204" pitchFamily="34" charset="0"/>
              </a:rPr>
              <a:t>Avrillé (49)</a:t>
            </a:r>
          </a:p>
        </p:txBody>
      </p:sp>
      <p:sp>
        <p:nvSpPr>
          <p:cNvPr id="84" name="TextBox 23">
            <a:extLst>
              <a:ext uri="{FF2B5EF4-FFF2-40B4-BE49-F238E27FC236}">
                <a16:creationId xmlns:a16="http://schemas.microsoft.com/office/drawing/2014/main" id="{DD09C7EC-DA43-43C7-ADA8-00797F5F30B4}"/>
              </a:ext>
            </a:extLst>
          </p:cNvPr>
          <p:cNvSpPr txBox="1"/>
          <p:nvPr/>
        </p:nvSpPr>
        <p:spPr>
          <a:xfrm>
            <a:off x="2796009" y="3250184"/>
            <a:ext cx="2309756" cy="432683"/>
          </a:xfrm>
          <a:prstGeom prst="rect">
            <a:avLst/>
          </a:prstGeom>
          <a:noFill/>
        </p:spPr>
        <p:txBody>
          <a:bodyPr wrap="square" rtlCol="0">
            <a:spAutoFit/>
          </a:bodyPr>
          <a:lstStyle/>
          <a:p>
            <a:pPr algn="just"/>
            <a:r>
              <a:rPr lang="fr-FR" sz="1106" b="1" dirty="0">
                <a:latin typeface="Candara" panose="020E0502030303020204" pitchFamily="34" charset="0"/>
              </a:rPr>
              <a:t>Durée de travail</a:t>
            </a:r>
          </a:p>
          <a:p>
            <a:pPr algn="just"/>
            <a:r>
              <a:rPr lang="fr-FR" sz="1106" dirty="0">
                <a:solidFill>
                  <a:schemeClr val="bg1">
                    <a:lumMod val="50000"/>
                  </a:schemeClr>
                </a:solidFill>
                <a:latin typeface="Candara" panose="020E0502030303020204" pitchFamily="34" charset="0"/>
              </a:rPr>
              <a:t>35h du lundi au samedi</a:t>
            </a:r>
          </a:p>
        </p:txBody>
      </p:sp>
      <p:sp>
        <p:nvSpPr>
          <p:cNvPr id="85" name="TextBox 23">
            <a:extLst>
              <a:ext uri="{FF2B5EF4-FFF2-40B4-BE49-F238E27FC236}">
                <a16:creationId xmlns:a16="http://schemas.microsoft.com/office/drawing/2014/main" id="{5157C964-A364-492D-894C-3B22FEBF156B}"/>
              </a:ext>
            </a:extLst>
          </p:cNvPr>
          <p:cNvSpPr txBox="1"/>
          <p:nvPr/>
        </p:nvSpPr>
        <p:spPr>
          <a:xfrm>
            <a:off x="2781391" y="3977840"/>
            <a:ext cx="2309756" cy="432683"/>
          </a:xfrm>
          <a:prstGeom prst="rect">
            <a:avLst/>
          </a:prstGeom>
          <a:noFill/>
        </p:spPr>
        <p:txBody>
          <a:bodyPr wrap="square" rtlCol="0">
            <a:spAutoFit/>
          </a:bodyPr>
          <a:lstStyle/>
          <a:p>
            <a:pPr algn="just"/>
            <a:r>
              <a:rPr lang="fr-FR" sz="1106" b="1" dirty="0">
                <a:latin typeface="Candara" panose="020E0502030303020204" pitchFamily="34" charset="0"/>
              </a:rPr>
              <a:t>Rémunération</a:t>
            </a:r>
          </a:p>
          <a:p>
            <a:pPr algn="just"/>
            <a:r>
              <a:rPr lang="fr-FR" sz="1106" dirty="0">
                <a:solidFill>
                  <a:schemeClr val="bg1">
                    <a:lumMod val="50000"/>
                  </a:schemeClr>
                </a:solidFill>
                <a:latin typeface="Candara" panose="020E0502030303020204" pitchFamily="34" charset="0"/>
              </a:rPr>
              <a:t>Selon le profil</a:t>
            </a:r>
          </a:p>
        </p:txBody>
      </p:sp>
      <p:pic>
        <p:nvPicPr>
          <p:cNvPr id="86" name="Picture 85">
            <a:extLst>
              <a:ext uri="{FF2B5EF4-FFF2-40B4-BE49-F238E27FC236}">
                <a16:creationId xmlns:a16="http://schemas.microsoft.com/office/drawing/2014/main" id="{26DD86CC-5CB6-42D5-BA34-462481CE8567}"/>
              </a:ext>
            </a:extLst>
          </p:cNvPr>
          <p:cNvPicPr>
            <a:picLocks noChangeAspect="1"/>
          </p:cNvPicPr>
          <p:nvPr/>
        </p:nvPicPr>
        <p:blipFill rotWithShape="1">
          <a:blip r:embed="rId25">
            <a:extLst>
              <a:ext uri="{28A0092B-C50C-407E-A947-70E740481C1C}">
                <a14:useLocalDpi xmlns:a14="http://schemas.microsoft.com/office/drawing/2010/main" val="0"/>
              </a:ext>
            </a:extLst>
          </a:blip>
          <a:srcRect t="10556"/>
          <a:stretch/>
        </p:blipFill>
        <p:spPr>
          <a:xfrm>
            <a:off x="4618598" y="2879583"/>
            <a:ext cx="2540743" cy="1704408"/>
          </a:xfrm>
          <a:prstGeom prst="rect">
            <a:avLst/>
          </a:prstGeom>
        </p:spPr>
      </p:pic>
    </p:spTree>
    <p:extLst>
      <p:ext uri="{BB962C8B-B14F-4D97-AF65-F5344CB8AC3E}">
        <p14:creationId xmlns:p14="http://schemas.microsoft.com/office/powerpoint/2010/main" val="6590713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429</TotalTime>
  <Words>379</Words>
  <Application>Microsoft Office PowerPoint</Application>
  <PresentationFormat>Personnalisé</PresentationFormat>
  <Paragraphs>29</Paragraphs>
  <Slides>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vt:i4>
      </vt:variant>
    </vt:vector>
  </HeadingPairs>
  <TitlesOfParts>
    <vt:vector size="7" baseType="lpstr">
      <vt:lpstr>Arial</vt:lpstr>
      <vt:lpstr>Calibri</vt:lpstr>
      <vt:lpstr>Calibri Light</vt:lpstr>
      <vt:lpstr>Candara</vt:lpstr>
      <vt:lpstr>Symbol</vt:lpstr>
      <vt:lpstr>Office Theme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Moreau, Elise</dc:creator>
  <cp:lastModifiedBy>Audrey</cp:lastModifiedBy>
  <cp:revision>47</cp:revision>
  <cp:lastPrinted>2020-07-29T10:02:24Z</cp:lastPrinted>
  <dcterms:created xsi:type="dcterms:W3CDTF">2020-07-28T14:05:57Z</dcterms:created>
  <dcterms:modified xsi:type="dcterms:W3CDTF">2023-09-11T11:40:12Z</dcterms:modified>
</cp:coreProperties>
</file>