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5" r:id="rId4"/>
    <p:sldId id="257" r:id="rId5"/>
    <p:sldId id="259" r:id="rId6"/>
    <p:sldId id="271" r:id="rId7"/>
    <p:sldId id="272" r:id="rId8"/>
    <p:sldId id="260" r:id="rId9"/>
    <p:sldId id="268" r:id="rId10"/>
    <p:sldId id="258" r:id="rId11"/>
    <p:sldId id="261" r:id="rId12"/>
    <p:sldId id="262" r:id="rId13"/>
    <p:sldId id="273" r:id="rId14"/>
    <p:sldId id="264" r:id="rId15"/>
    <p:sldId id="266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BE77-BF70-4585-B96F-E05AD0E665F4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3627-2590-4743-853B-631A983FCC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79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3627-2590-4743-853B-631A983FCC5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437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5742-BB30-4737-8160-114C08A27EFE}" type="datetimeFigureOut">
              <a:rPr lang="fr-FR" smtClean="0"/>
              <a:pPr/>
              <a:t>10/02/2020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5AD8-BC87-4829-ADEB-26388AD45F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Résultat de recherche d'images pour &quot;numér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17032"/>
            <a:ext cx="4896545" cy="264413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300" b="1" dirty="0">
                <a:solidFill>
                  <a:srgbClr val="FFC000"/>
                </a:solidFill>
              </a:rPr>
              <a:t>Numérique et sciences informatiques</a:t>
            </a:r>
            <a:r>
              <a:rPr lang="fr-FR" dirty="0">
                <a:solidFill>
                  <a:srgbClr val="FFC000"/>
                </a:solidFill>
              </a:rPr>
              <a:t/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dirty="0" smtClean="0">
                <a:solidFill>
                  <a:srgbClr val="FFC000"/>
                </a:solidFill>
              </a:rPr>
              <a:t>E</a:t>
            </a:r>
            <a:r>
              <a:rPr lang="fr-FR" b="1" dirty="0" smtClean="0">
                <a:solidFill>
                  <a:srgbClr val="FFC000"/>
                </a:solidFill>
              </a:rPr>
              <a:t>nseignement </a:t>
            </a:r>
            <a:r>
              <a:rPr lang="fr-FR" b="1" dirty="0">
                <a:solidFill>
                  <a:srgbClr val="FFC000"/>
                </a:solidFill>
              </a:rPr>
              <a:t>de spécialité, voie générale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3314" name="AutoShape 2" descr="Résultat de recherche d'images pour &quot;numér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6" name="AutoShape 4" descr="Résultat de recherche d'images pour &quot;numér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</a:t>
            </a:r>
            <a:r>
              <a:rPr lang="fr-FR" b="1" dirty="0" smtClean="0">
                <a:solidFill>
                  <a:srgbClr val="FFC000"/>
                </a:solidFill>
              </a:rPr>
              <a:t>langages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7832"/>
            <a:ext cx="4978896" cy="21225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fr-FR" dirty="0" smtClean="0">
              <a:solidFill>
                <a:srgbClr val="FFC000"/>
              </a:solidFill>
            </a:endParaRPr>
          </a:p>
          <a:p>
            <a:pPr lvl="0"/>
            <a:r>
              <a:rPr lang="fr-FR" dirty="0" smtClean="0">
                <a:solidFill>
                  <a:srgbClr val="FFC000"/>
                </a:solidFill>
              </a:rPr>
              <a:t>Programmation : python, JavaScript, PHP, …</a:t>
            </a:r>
          </a:p>
          <a:p>
            <a:pPr lvl="0"/>
            <a:r>
              <a:rPr lang="fr-FR" dirty="0" smtClean="0">
                <a:solidFill>
                  <a:srgbClr val="FFC000"/>
                </a:solidFill>
              </a:rPr>
              <a:t>Mise en forme: HTML, CSS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4" descr="Résultat de recherche d'images pour &quot;algorithme pyth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436" y="1124744"/>
            <a:ext cx="3096344" cy="2235600"/>
          </a:xfrm>
          <a:prstGeom prst="rect">
            <a:avLst/>
          </a:prstGeom>
          <a:noFill/>
        </p:spPr>
      </p:pic>
      <p:pic>
        <p:nvPicPr>
          <p:cNvPr id="1026" name="Picture 2" descr="Résultat de recherche d'images pour &quot;html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51312"/>
            <a:ext cx="2520280" cy="2934363"/>
          </a:xfrm>
          <a:prstGeom prst="rect">
            <a:avLst/>
          </a:prstGeom>
          <a:noFill/>
        </p:spPr>
      </p:pic>
      <p:pic>
        <p:nvPicPr>
          <p:cNvPr id="1028" name="Picture 4" descr="Résultat de recherche d'images pour &quot;php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76355"/>
            <a:ext cx="4968552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</a:t>
            </a:r>
            <a:r>
              <a:rPr lang="fr-FR" b="1" dirty="0" smtClean="0">
                <a:solidFill>
                  <a:srgbClr val="FFC000"/>
                </a:solidFill>
              </a:rPr>
              <a:t>machines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2404864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</a:t>
            </a:r>
            <a:r>
              <a:rPr lang="fr-FR" b="1" dirty="0" smtClean="0">
                <a:solidFill>
                  <a:srgbClr val="FFC000"/>
                </a:solidFill>
              </a:rPr>
              <a:t>machines</a:t>
            </a:r>
            <a:r>
              <a:rPr lang="fr-FR" dirty="0" smtClean="0">
                <a:solidFill>
                  <a:srgbClr val="FFC000"/>
                </a:solidFill>
              </a:rPr>
              <a:t>, et leurs systèmes d’exploitation, les </a:t>
            </a:r>
            <a:r>
              <a:rPr lang="fr-FR" b="1" dirty="0" smtClean="0">
                <a:solidFill>
                  <a:srgbClr val="FFC000"/>
                </a:solidFill>
              </a:rPr>
              <a:t>objets connectés </a:t>
            </a:r>
            <a:r>
              <a:rPr lang="fr-FR" dirty="0" smtClean="0">
                <a:solidFill>
                  <a:srgbClr val="FFC000"/>
                </a:solidFill>
              </a:rPr>
              <a:t>et les </a:t>
            </a:r>
            <a:r>
              <a:rPr lang="fr-FR" b="1" dirty="0" smtClean="0">
                <a:solidFill>
                  <a:srgbClr val="FFC000"/>
                </a:solidFill>
              </a:rPr>
              <a:t>réseaux</a:t>
            </a:r>
            <a:r>
              <a:rPr lang="fr-FR" dirty="0" smtClean="0">
                <a:solidFill>
                  <a:srgbClr val="FFC000"/>
                </a:solidFill>
              </a:rPr>
              <a:t>.</a:t>
            </a:r>
          </a:p>
          <a:p>
            <a:endParaRPr lang="fr-FR" dirty="0"/>
          </a:p>
        </p:txBody>
      </p:sp>
      <p:pic>
        <p:nvPicPr>
          <p:cNvPr id="17412" name="Picture 4" descr="Résultat de recherche d'images pour &quot;raspberry p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429000"/>
            <a:ext cx="3214710" cy="2069555"/>
          </a:xfrm>
          <a:prstGeom prst="rect">
            <a:avLst/>
          </a:prstGeom>
          <a:noFill/>
        </p:spPr>
      </p:pic>
      <p:pic>
        <p:nvPicPr>
          <p:cNvPr id="17414" name="Picture 6" descr="Résultat de recherche d'images pour &quot;réseaux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2616225" cy="1963024"/>
          </a:xfrm>
          <a:prstGeom prst="rect">
            <a:avLst/>
          </a:prstGeom>
          <a:noFill/>
        </p:spPr>
      </p:pic>
      <p:pic>
        <p:nvPicPr>
          <p:cNvPr id="17416" name="Picture 8" descr="Résultat de recherche d'images pour &quot;linux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48"/>
            <a:ext cx="2232248" cy="1253493"/>
          </a:xfrm>
          <a:prstGeom prst="rect">
            <a:avLst/>
          </a:prstGeom>
          <a:noFill/>
        </p:spPr>
      </p:pic>
      <p:pic>
        <p:nvPicPr>
          <p:cNvPr id="17418" name="Picture 10" descr="Résultat de recherche d'images pour &quot;windows 10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107277" cy="1405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COMPÉTENCES </a:t>
            </a:r>
            <a:r>
              <a:rPr lang="fr-FR" dirty="0" smtClean="0">
                <a:solidFill>
                  <a:srgbClr val="FFC000"/>
                </a:solidFill>
              </a:rPr>
              <a:t>DÉVELOPP</a:t>
            </a:r>
            <a:r>
              <a:rPr lang="fr-FR" dirty="0">
                <a:solidFill>
                  <a:srgbClr val="FFC000"/>
                </a:solidFill>
              </a:rPr>
              <a:t>É</a:t>
            </a:r>
            <a:r>
              <a:rPr lang="fr-FR" dirty="0" smtClean="0">
                <a:solidFill>
                  <a:srgbClr val="FFC000"/>
                </a:solidFill>
              </a:rPr>
              <a:t>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r-FR" dirty="0">
                <a:solidFill>
                  <a:srgbClr val="FFC000"/>
                </a:solidFill>
              </a:rPr>
              <a:t>analyser et modéliser un </a:t>
            </a:r>
            <a:r>
              <a:rPr lang="fr-FR" dirty="0" smtClean="0">
                <a:solidFill>
                  <a:srgbClr val="FFC000"/>
                </a:solidFill>
              </a:rPr>
              <a:t>problème </a:t>
            </a:r>
            <a:endParaRPr lang="fr-FR" dirty="0">
              <a:solidFill>
                <a:srgbClr val="FFC000"/>
              </a:solidFill>
            </a:endParaRPr>
          </a:p>
          <a:p>
            <a:pPr lvl="0"/>
            <a:r>
              <a:rPr lang="fr-FR" dirty="0">
                <a:solidFill>
                  <a:srgbClr val="FFC000"/>
                </a:solidFill>
              </a:rPr>
              <a:t>décomposer un problème en </a:t>
            </a:r>
            <a:r>
              <a:rPr lang="fr-FR" dirty="0" smtClean="0">
                <a:solidFill>
                  <a:srgbClr val="FFC000"/>
                </a:solidFill>
              </a:rPr>
              <a:t>sous-problèmes </a:t>
            </a:r>
            <a:endParaRPr lang="fr-FR" dirty="0">
              <a:solidFill>
                <a:srgbClr val="FFC000"/>
              </a:solidFill>
            </a:endParaRPr>
          </a:p>
          <a:p>
            <a:pPr lvl="0"/>
            <a:r>
              <a:rPr lang="fr-FR" dirty="0">
                <a:solidFill>
                  <a:srgbClr val="FFC000"/>
                </a:solidFill>
              </a:rPr>
              <a:t>concevoir des solutions algorithmiques </a:t>
            </a:r>
          </a:p>
          <a:p>
            <a:pPr lvl="0"/>
            <a:r>
              <a:rPr lang="fr-FR" dirty="0">
                <a:solidFill>
                  <a:srgbClr val="FFC000"/>
                </a:solidFill>
              </a:rPr>
              <a:t>traduire un algorithme dans un langage de </a:t>
            </a:r>
            <a:r>
              <a:rPr lang="fr-FR" dirty="0" smtClean="0">
                <a:solidFill>
                  <a:srgbClr val="FFC000"/>
                </a:solidFill>
              </a:rPr>
              <a:t>programmation </a:t>
            </a:r>
            <a:endParaRPr lang="fr-FR" dirty="0">
              <a:solidFill>
                <a:srgbClr val="FFC000"/>
              </a:solidFill>
            </a:endParaRPr>
          </a:p>
          <a:p>
            <a:pPr lvl="0"/>
            <a:r>
              <a:rPr lang="fr-FR" dirty="0">
                <a:solidFill>
                  <a:srgbClr val="FFC000"/>
                </a:solidFill>
              </a:rPr>
              <a:t>mobiliser les concepts et les technologies utiles pour assurer les fonctions d’acquisition, de mémorisation, de traitement et de diffusion des informations </a:t>
            </a:r>
          </a:p>
          <a:p>
            <a:r>
              <a:rPr lang="fr-FR" dirty="0">
                <a:solidFill>
                  <a:srgbClr val="FFC000"/>
                </a:solidFill>
              </a:rPr>
              <a:t>développer des capacités d’abstraction et de </a:t>
            </a:r>
            <a:r>
              <a:rPr lang="fr-FR" dirty="0" smtClean="0">
                <a:solidFill>
                  <a:srgbClr val="FFC000"/>
                </a:solidFill>
              </a:rPr>
              <a:t>généralisation.</a:t>
            </a:r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Mini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fr-FR" sz="40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Exemple de  mini projet site web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49437"/>
            <a:ext cx="6643702" cy="373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PROJET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3124944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quart du volume horaire sera consacré au projet (environ trente heures)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Thématiques issues d’autres disciplines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Choix du projet réalisé par les élèves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Projet en équipe</a:t>
            </a:r>
          </a:p>
          <a:p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21506" name="Picture 2" descr="Résultat de recherche d'images pour &quot;projet IS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733256"/>
            <a:ext cx="4320480" cy="787828"/>
          </a:xfrm>
          <a:prstGeom prst="rect">
            <a:avLst/>
          </a:prstGeom>
          <a:noFill/>
        </p:spPr>
      </p:pic>
      <p:pic>
        <p:nvPicPr>
          <p:cNvPr id="21508" name="Picture 4" descr="Résultat de recherche d'images pour &quot;projet IS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96" y="260648"/>
            <a:ext cx="2943044" cy="1656184"/>
          </a:xfrm>
          <a:prstGeom prst="rect">
            <a:avLst/>
          </a:prstGeom>
          <a:noFill/>
        </p:spPr>
      </p:pic>
      <p:pic>
        <p:nvPicPr>
          <p:cNvPr id="21510" name="Picture 6" descr="Résultat de recherche d'images pour &quot;projet ISN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303191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>
            <a:noAutofit/>
          </a:bodyPr>
          <a:lstStyle/>
          <a:p>
            <a:r>
              <a:rPr lang="fr-FR" sz="7200" b="1" dirty="0" smtClean="0">
                <a:solidFill>
                  <a:srgbClr val="FFC000"/>
                </a:solidFill>
              </a:rPr>
              <a:t>MERCI</a:t>
            </a:r>
            <a:endParaRPr lang="fr-FR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C000"/>
                </a:solidFill>
              </a:rPr>
              <a:t>NSI : organisation</a:t>
            </a:r>
            <a:endParaRPr lang="fr-FR" sz="48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En classe de première : 4 heures</a:t>
            </a:r>
          </a:p>
          <a:p>
            <a:pPr>
              <a:buNone/>
            </a:pPr>
            <a:r>
              <a:rPr lang="fr-FR" sz="4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En classe de terminale : 6 heures</a:t>
            </a:r>
          </a:p>
          <a:p>
            <a:pPr>
              <a:buNone/>
            </a:pPr>
            <a:r>
              <a:rPr lang="fr-FR" sz="4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Matériels par élève :</a:t>
            </a:r>
          </a:p>
          <a:p>
            <a:pPr>
              <a:buFont typeface="Wingdings" pitchFamily="2" charset="2"/>
              <a:buChar char=""/>
            </a:pPr>
            <a:r>
              <a:rPr lang="fr-FR" sz="4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Un PC sous windows10</a:t>
            </a:r>
          </a:p>
          <a:p>
            <a:pPr>
              <a:buFont typeface="Wingdings" pitchFamily="2" charset="2"/>
              <a:buChar char=""/>
            </a:pPr>
            <a:r>
              <a:rPr lang="fr-FR" sz="4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Un PC portable sous linux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C000"/>
                </a:solidFill>
              </a:rPr>
              <a:t>Pourquoi choisir NSI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31146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"/>
            </a:pPr>
            <a:r>
              <a:rPr lang="fr-FR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Pour les passionnés ou pour découvrir</a:t>
            </a:r>
          </a:p>
          <a:p>
            <a:pPr>
              <a:buNone/>
            </a:pPr>
            <a:endParaRPr lang="fr-FR" sz="28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"/>
            </a:pPr>
            <a:r>
              <a:rPr lang="fr-FR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Les études post bac : BTS, IUT, écoles d’ingénieurs, </a:t>
            </a:r>
            <a:r>
              <a:rPr lang="fr-FR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fr-FR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			université.</a:t>
            </a:r>
          </a:p>
          <a:p>
            <a:pPr>
              <a:buNone/>
            </a:pPr>
            <a:endParaRPr lang="fr-FR" sz="28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"/>
            </a:pPr>
            <a:r>
              <a:rPr lang="fr-FR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L’emploi : c’est un secteur où la demande est forte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4 concepts fondamentaux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1500174"/>
            <a:ext cx="6203032" cy="450059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fr-FR" sz="3600" b="1" dirty="0" smtClean="0">
                <a:solidFill>
                  <a:srgbClr val="FFC000"/>
                </a:solidFill>
              </a:rPr>
              <a:t>LES DONNÉES</a:t>
            </a:r>
          </a:p>
          <a:p>
            <a:pPr lvl="0" algn="ctr">
              <a:buNone/>
            </a:pPr>
            <a:endParaRPr lang="fr-FR" sz="3600" b="1" dirty="0" smtClean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fr-FR" sz="3600" b="1" dirty="0" smtClean="0">
                <a:solidFill>
                  <a:srgbClr val="FFC000"/>
                </a:solidFill>
              </a:rPr>
              <a:t>LES ALGORITHMES </a:t>
            </a:r>
          </a:p>
          <a:p>
            <a:pPr lvl="0" algn="ctr">
              <a:buNone/>
            </a:pPr>
            <a:endParaRPr lang="fr-FR" sz="3600" b="1" dirty="0" smtClean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fr-FR" sz="3600" b="1" dirty="0" smtClean="0">
                <a:solidFill>
                  <a:srgbClr val="FFC000"/>
                </a:solidFill>
              </a:rPr>
              <a:t>LES LANGAGES</a:t>
            </a:r>
          </a:p>
          <a:p>
            <a:pPr lvl="0" algn="ctr">
              <a:buNone/>
            </a:pPr>
            <a:endParaRPr lang="fr-FR" sz="3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fr-FR" sz="3600" b="1" dirty="0" smtClean="0">
                <a:solidFill>
                  <a:srgbClr val="FFC000"/>
                </a:solidFill>
              </a:rPr>
              <a:t>LES MACHINES</a:t>
            </a:r>
            <a:endParaRPr lang="fr-FR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données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92896"/>
            <a:ext cx="7992888" cy="1252736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Les </a:t>
            </a:r>
            <a:r>
              <a:rPr lang="fr-FR" b="1" dirty="0" smtClean="0">
                <a:solidFill>
                  <a:srgbClr val="FFC000"/>
                </a:solidFill>
              </a:rPr>
              <a:t>données : </a:t>
            </a:r>
            <a:r>
              <a:rPr lang="fr-FR" dirty="0" smtClean="0">
                <a:solidFill>
                  <a:srgbClr val="FFC000"/>
                </a:solidFill>
              </a:rPr>
              <a:t>textes, images, sons, mesures physiques, monnaies… </a:t>
            </a:r>
            <a:r>
              <a:rPr lang="fr-FR" dirty="0" err="1" smtClean="0">
                <a:solidFill>
                  <a:srgbClr val="FFC000"/>
                </a:solidFill>
              </a:rPr>
              <a:t>etc</a:t>
            </a:r>
            <a:r>
              <a:rPr lang="fr-FR" dirty="0" smtClean="0">
                <a:solidFill>
                  <a:srgbClr val="FFC000"/>
                </a:solidFill>
              </a:rPr>
              <a:t> …</a:t>
            </a:r>
          </a:p>
          <a:p>
            <a:endParaRPr lang="fr-FR" dirty="0"/>
          </a:p>
        </p:txBody>
      </p:sp>
      <p:pic>
        <p:nvPicPr>
          <p:cNvPr id="19458" name="Picture 2" descr="Résultat de recherche d'images pour &quot;les donné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3096344" cy="2064230"/>
          </a:xfrm>
          <a:prstGeom prst="rect">
            <a:avLst/>
          </a:prstGeom>
          <a:noFill/>
        </p:spPr>
      </p:pic>
      <p:sp>
        <p:nvSpPr>
          <p:cNvPr id="19460" name="AutoShape 4" descr="Résultat de recherche d'images pour &quot;image pixels&quot;"/>
          <p:cNvSpPr>
            <a:spLocks noChangeAspect="1" noChangeArrowheads="1"/>
          </p:cNvSpPr>
          <p:nvPr/>
        </p:nvSpPr>
        <p:spPr bwMode="auto">
          <a:xfrm>
            <a:off x="155575" y="-1127125"/>
            <a:ext cx="2381250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2" name="Picture 6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742129" cy="1728192"/>
          </a:xfrm>
          <a:prstGeom prst="rect">
            <a:avLst/>
          </a:prstGeom>
          <a:noFill/>
        </p:spPr>
      </p:pic>
      <p:pic>
        <p:nvPicPr>
          <p:cNvPr id="19464" name="Picture 8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3240360" cy="1829235"/>
          </a:xfrm>
          <a:prstGeom prst="rect">
            <a:avLst/>
          </a:prstGeom>
          <a:noFill/>
        </p:spPr>
      </p:pic>
      <p:pic>
        <p:nvPicPr>
          <p:cNvPr id="8194" name="Picture 2" descr="Résultat de recherche d'images pour &quot;bitcoin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2656"/>
            <a:ext cx="2448272" cy="163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fr-FR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Bases de données</a:t>
            </a:r>
          </a:p>
          <a:p>
            <a:pPr>
              <a:spcBef>
                <a:spcPct val="0"/>
              </a:spcBef>
              <a:buNone/>
            </a:pPr>
            <a:endParaRPr lang="fr-FR" sz="44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fr-FR" sz="44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fr-FR" sz="44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648" t="25000" r="60742" b="64583"/>
          <a:stretch>
            <a:fillRect/>
          </a:stretch>
        </p:blipFill>
        <p:spPr bwMode="auto">
          <a:xfrm>
            <a:off x="4286248" y="2571744"/>
            <a:ext cx="36004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Résultat de recherche d'images pour &quot;base de donné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86124"/>
            <a:ext cx="2503705" cy="219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C000"/>
                </a:solidFill>
              </a:rPr>
              <a:t>Structures de données : les arbres et les graphes</a:t>
            </a:r>
          </a:p>
          <a:p>
            <a:pPr>
              <a:buNone/>
            </a:pPr>
            <a:r>
              <a:rPr lang="fr-FR" dirty="0" smtClean="0">
                <a:solidFill>
                  <a:srgbClr val="FFC000"/>
                </a:solidFill>
              </a:rPr>
              <a:t>Les applications : réseaux sociaux,  réseaux routiers…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6" descr="Résultat de recherche d'images pour &quot;graphes réseaux sociaux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57562"/>
            <a:ext cx="4643470" cy="273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algorithmes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2404863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Les </a:t>
            </a:r>
            <a:r>
              <a:rPr lang="fr-FR" b="1" dirty="0" smtClean="0">
                <a:solidFill>
                  <a:srgbClr val="FFC000"/>
                </a:solidFill>
              </a:rPr>
              <a:t>algorithmes :</a:t>
            </a:r>
            <a:r>
              <a:rPr lang="fr-FR" dirty="0" smtClean="0">
                <a:solidFill>
                  <a:srgbClr val="FFC000"/>
                </a:solidFill>
              </a:rPr>
              <a:t> traitements à effectuer sur les données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2656"/>
            <a:ext cx="1438775" cy="3335759"/>
          </a:xfrm>
          <a:prstGeom prst="rect">
            <a:avLst/>
          </a:prstGeom>
          <a:noFill/>
        </p:spPr>
      </p:pic>
      <p:pic>
        <p:nvPicPr>
          <p:cNvPr id="7174" name="Picture 6" descr="Résultat de recherche d'images pour &quot;algorithme dijkstra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254657" cy="2058938"/>
          </a:xfrm>
          <a:prstGeom prst="rect">
            <a:avLst/>
          </a:prstGeom>
          <a:noFill/>
        </p:spPr>
      </p:pic>
      <p:pic>
        <p:nvPicPr>
          <p:cNvPr id="7176" name="Picture 8" descr="Résultat de recherche d'images pour &quot;algorithme dijkstra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89040"/>
            <a:ext cx="4680520" cy="279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Les algorithmes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Les algorithmes de tri de données</a:t>
            </a:r>
          </a:p>
          <a:p>
            <a:pPr>
              <a:buNone/>
            </a:pPr>
            <a:endParaRPr lang="fr-FR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FF00"/>
                </a:solidFill>
              </a:rPr>
              <a:t> parcours séquentiel d’un tableau ;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FF00"/>
                </a:solidFill>
              </a:rPr>
              <a:t> tri de données ;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FF00"/>
                </a:solidFill>
              </a:rPr>
              <a:t> recherche dichotomique , …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547" t="15625" r="61914" b="22916"/>
          <a:stretch>
            <a:fillRect/>
          </a:stretch>
        </p:blipFill>
        <p:spPr bwMode="auto">
          <a:xfrm>
            <a:off x="6228184" y="3284984"/>
            <a:ext cx="2713504" cy="34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276</Words>
  <Application>Microsoft Office PowerPoint</Application>
  <PresentationFormat>Affichage à l'écran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Numérique et sciences informatiques Enseignement de spécialité, voie générale </vt:lpstr>
      <vt:lpstr>NSI : organisation</vt:lpstr>
      <vt:lpstr>Pourquoi choisir NSI</vt:lpstr>
      <vt:lpstr>4 concepts fondamentaux</vt:lpstr>
      <vt:lpstr>Les données</vt:lpstr>
      <vt:lpstr>Les données</vt:lpstr>
      <vt:lpstr>Les données</vt:lpstr>
      <vt:lpstr>Les algorithmes</vt:lpstr>
      <vt:lpstr>Les algorithmes</vt:lpstr>
      <vt:lpstr>Les langages</vt:lpstr>
      <vt:lpstr>Les machines</vt:lpstr>
      <vt:lpstr>COMPÉTENCES DÉVELOPPÉES</vt:lpstr>
      <vt:lpstr>Mini projet</vt:lpstr>
      <vt:lpstr>PROJET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Numérique et sciences informatiques Classe de première, enseignement de spécialité, voie générale</dc:title>
  <dc:creator>Administrateur</dc:creator>
  <cp:lastModifiedBy>PCMP</cp:lastModifiedBy>
  <cp:revision>30</cp:revision>
  <dcterms:created xsi:type="dcterms:W3CDTF">2019-02-05T09:17:01Z</dcterms:created>
  <dcterms:modified xsi:type="dcterms:W3CDTF">2020-02-10T07:44:38Z</dcterms:modified>
</cp:coreProperties>
</file>