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2" r:id="rId4"/>
    <p:sldId id="275" r:id="rId5"/>
    <p:sldId id="276" r:id="rId6"/>
    <p:sldId id="271" r:id="rId7"/>
    <p:sldId id="277" r:id="rId8"/>
    <p:sldId id="272" r:id="rId9"/>
    <p:sldId id="278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07" d="100"/>
          <a:sy n="107" d="100"/>
        </p:scale>
        <p:origin x="138" y="31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fr-FR"/>
              <a:t>04/03/2020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fr-FR"/>
              <a:t>04/03/2020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2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7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18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04/03/2020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04/03/2020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04/03/2020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04/03/2020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04/03/2020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04/03/2020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04/03/2020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04/03/2020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04/03/2020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t>04/03/2020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fr-FR"/>
              <a:pPr/>
              <a:t>04/03/2020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772" y="1828799"/>
            <a:ext cx="11233248" cy="3048001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4400" b="1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SPECIALITE Langues </a:t>
            </a:r>
            <a:r>
              <a:rPr lang="fr-FR" sz="4400" b="1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Litterature</a:t>
            </a:r>
            <a:r>
              <a:rPr lang="fr-FR" sz="4400" b="1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et Cultures </a:t>
            </a:r>
            <a:r>
              <a:rPr lang="fr-FR" sz="4400" b="1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etrangerEs</a:t>
            </a:r>
            <a:r>
              <a:rPr lang="fr-FR" sz="4400" b="1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- Voie générale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2" y="836712"/>
            <a:ext cx="9753600" cy="1036650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/>
            </a:r>
            <a:br>
              <a:rPr lang="fr-FR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</a:br>
            <a:r>
              <a:rPr lang="fr-FR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/>
            </a:r>
            <a:br>
              <a:rPr lang="fr-FR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</a:br>
            <a:r>
              <a:rPr lang="fr-FR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/>
            </a:r>
            <a:br>
              <a:rPr lang="fr-FR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</a:br>
            <a:r>
              <a:rPr lang="fr-FR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/>
            </a:r>
            <a:br>
              <a:rPr lang="fr-FR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</a:br>
            <a:r>
              <a:rPr lang="fr-FR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/>
            </a:r>
            <a:br>
              <a:rPr lang="fr-FR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</a:br>
            <a:r>
              <a:rPr lang="fr-FR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PRINCIPES ET OBJECTIFS : </a:t>
            </a:r>
            <a:br>
              <a:rPr lang="fr-FR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</a:br>
            <a:endParaRPr lang="fr-FR" sz="40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2210482"/>
            <a:ext cx="9753600" cy="4343400"/>
          </a:xfrm>
        </p:spPr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fr-FR" sz="2400" b="1" i="0" dirty="0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La spécialité a pour but d’explorer la langue, la littérature et la culture de manière approfondie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fr-FR" b="1" dirty="0">
                <a:solidFill>
                  <a:srgbClr val="545454"/>
                </a:solidFill>
                <a:latin typeface="Century Gothic"/>
              </a:rPr>
              <a:t>Objectifs : Développer sa réflexion, à l’écrit et à l’oral.</a:t>
            </a:r>
          </a:p>
          <a:p>
            <a:pPr>
              <a:buClr>
                <a:srgbClr val="545454"/>
              </a:buClr>
              <a:buFont typeface="Arial"/>
              <a:buChar char="•"/>
            </a:pPr>
            <a:r>
              <a:rPr lang="fr-FR" b="1" dirty="0">
                <a:solidFill>
                  <a:srgbClr val="545454"/>
                </a:solidFill>
                <a:latin typeface="Century Gothic"/>
              </a:rPr>
              <a:t>Développer également le goût de lire </a:t>
            </a:r>
            <a:r>
              <a:rPr lang="fr-FR" b="1" dirty="0">
                <a:solidFill>
                  <a:srgbClr val="545454"/>
                </a:solidFill>
              </a:rPr>
              <a:t>et s’ouvrir au monde.</a:t>
            </a:r>
          </a:p>
          <a:p>
            <a:pPr>
              <a:buClr>
                <a:srgbClr val="545454"/>
              </a:buClr>
              <a:buFont typeface="Arial"/>
              <a:buChar char="•"/>
            </a:pPr>
            <a:r>
              <a:rPr lang="fr-FR" b="1" dirty="0">
                <a:solidFill>
                  <a:srgbClr val="545454"/>
                </a:solidFill>
                <a:latin typeface="Century Gothic"/>
              </a:rPr>
              <a:t>Découvrir des auteurs, des genres, des courants littéraires et artistiques.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fr-FR" sz="2400" b="1" i="0" dirty="0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Découvrir des repères historiques et culturels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fr-FR" sz="2400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F4A117-2E0C-48A5-B7F9-491369889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304118"/>
            <a:ext cx="4496190" cy="13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82A5D-9947-4DE8-B161-C54C7E9E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620688"/>
            <a:ext cx="9753600" cy="13255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545454"/>
                </a:solidFill>
              </a:rPr>
              <a:t>Elle s’adapte aux futurs spécialistes mais pas à eux seuls.</a:t>
            </a:r>
            <a:br>
              <a:rPr lang="fr-FR" b="1" dirty="0">
                <a:solidFill>
                  <a:srgbClr val="545454"/>
                </a:solidFill>
              </a:rPr>
            </a:br>
            <a:endParaRPr lang="fr-FR" b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CD04781-D242-422C-8D8E-D4D09EE6B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844824"/>
            <a:ext cx="4716123" cy="3558336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5B695C3-14A5-42C5-A170-C8DFB8533D01}"/>
              </a:ext>
            </a:extLst>
          </p:cNvPr>
          <p:cNvSpPr txBox="1"/>
          <p:nvPr/>
        </p:nvSpPr>
        <p:spPr>
          <a:xfrm>
            <a:off x="6598468" y="1946250"/>
            <a:ext cx="410445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noter:</a:t>
            </a:r>
          </a:p>
          <a:p>
            <a:pPr>
              <a:lnSpc>
                <a:spcPct val="90000"/>
              </a:lnSpc>
            </a:pPr>
            <a:r>
              <a:rPr lang="fr-FR" sz="4500" b="1" dirty="0"/>
              <a:t>La spécialité anglais est compatible avec la section euro</a:t>
            </a:r>
          </a:p>
        </p:txBody>
      </p:sp>
    </p:spTree>
    <p:extLst>
      <p:ext uri="{BB962C8B-B14F-4D97-AF65-F5344CB8AC3E}">
        <p14:creationId xmlns:p14="http://schemas.microsoft.com/office/powerpoint/2010/main" val="38231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108872-A886-4029-BE35-1017CC21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8FB0A3-7E75-4735-872E-C5E60DB6A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99" y="1268760"/>
            <a:ext cx="8746461" cy="4903440"/>
          </a:xfrm>
        </p:spPr>
      </p:pic>
    </p:spTree>
    <p:extLst>
      <p:ext uri="{BB962C8B-B14F-4D97-AF65-F5344CB8AC3E}">
        <p14:creationId xmlns:p14="http://schemas.microsoft.com/office/powerpoint/2010/main" val="17578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71420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fr-FR" sz="40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491B63-4745-488E-B45C-2C0F13D0A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2420888"/>
            <a:ext cx="9753600" cy="4343400"/>
          </a:xfrm>
        </p:spPr>
        <p:txBody>
          <a:bodyPr>
            <a:normAutofit/>
          </a:bodyPr>
          <a:lstStyle/>
          <a:p>
            <a:r>
              <a:rPr lang="fr-FR" b="1" dirty="0"/>
              <a:t>Utilisation des outils numériques et de supports variés autour d’une </a:t>
            </a:r>
            <a:r>
              <a:rPr lang="fr-FR" b="1" u="sng" dirty="0"/>
              <a:t>démarche de projet</a:t>
            </a:r>
          </a:p>
          <a:p>
            <a:r>
              <a:rPr lang="fr-FR" b="1" dirty="0"/>
              <a:t>5 thématiques sont traitées sur les deux années du cycle terminal, 2 en première et 3 en terminale</a:t>
            </a:r>
          </a:p>
          <a:p>
            <a:r>
              <a:rPr lang="fr-FR" b="1" dirty="0"/>
              <a:t>Les </a:t>
            </a:r>
            <a:r>
              <a:rPr lang="fr-FR" b="1" u="sng" dirty="0"/>
              <a:t>compétences linguistiques sont approfondies </a:t>
            </a:r>
            <a:r>
              <a:rPr lang="fr-FR" b="1" dirty="0"/>
              <a:t>(lexique, grammaire, phonologie)</a:t>
            </a:r>
          </a:p>
        </p:txBody>
      </p:sp>
    </p:spTree>
    <p:extLst>
      <p:ext uri="{BB962C8B-B14F-4D97-AF65-F5344CB8AC3E}">
        <p14:creationId xmlns:p14="http://schemas.microsoft.com/office/powerpoint/2010/main" val="25426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54A7D-3652-4A48-8820-CF2669C9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378ADCA-4073-4686-BA51-64C84CCF5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661410"/>
            <a:ext cx="6536259" cy="5510790"/>
          </a:xfrm>
        </p:spPr>
      </p:pic>
    </p:spTree>
    <p:extLst>
      <p:ext uri="{BB962C8B-B14F-4D97-AF65-F5344CB8AC3E}">
        <p14:creationId xmlns:p14="http://schemas.microsoft.com/office/powerpoint/2010/main" val="3870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POUR RESUMER la spécialité LLCE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B03233-6A9F-48A4-BFF6-13A58A757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3278" y="1828800"/>
            <a:ext cx="9753599" cy="4343400"/>
          </a:xfrm>
        </p:spPr>
        <p:txBody>
          <a:bodyPr/>
          <a:lstStyle/>
          <a:p>
            <a:r>
              <a:rPr lang="fr-FR" b="1" dirty="0"/>
              <a:t>Il s’agit d’approfondir les connaissances sur le monde anglophone </a:t>
            </a:r>
          </a:p>
          <a:p>
            <a:r>
              <a:rPr lang="fr-FR" b="1" dirty="0"/>
              <a:t>L’étude de la littérature est mise en avant</a:t>
            </a:r>
          </a:p>
          <a:p>
            <a:r>
              <a:rPr lang="fr-FR" b="1" dirty="0"/>
              <a:t>Une place est accordée à l’étude des autres arts (peinture, photo, cinéma, séries…), à l’histoire des idées, à la presse…</a:t>
            </a:r>
          </a:p>
          <a:p>
            <a:r>
              <a:rPr lang="fr-FR" b="1" dirty="0"/>
              <a:t>Programme culturel de 1ere autour de deux thématiques: « Imaginaires » et « Rencontres »</a:t>
            </a:r>
          </a:p>
          <a:p>
            <a:r>
              <a:rPr lang="fr-FR" b="1" dirty="0"/>
              <a:t>Deux œuvres littéraires intégrales sont étudiées dans l’année de première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03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9EB3D-54B9-4403-93E0-DC44F08D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Ajustement en anglais ?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4AAF66-EA9A-49D0-9A21-B3FD61921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3278" y="1828800"/>
            <a:ext cx="10045709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dirty="0"/>
              <a:t>« </a:t>
            </a:r>
            <a:r>
              <a:rPr lang="fr-FR" u="sng" dirty="0"/>
              <a:t>En anglais</a:t>
            </a:r>
            <a:r>
              <a:rPr lang="fr-FR" dirty="0"/>
              <a:t>, il  est apparu  que l’enseignement de spécialité était  trop tourné vers des débouchés littéraires  et moins vers un usage appliqué aux  différents contextes professionnels . C'est pourquoi nous offrons désormais la possibilité de choisir entre deux choix de spécialités  :</a:t>
            </a:r>
            <a:r>
              <a:rPr lang="fr-FR" b="1" dirty="0"/>
              <a:t> ''anglais'' </a:t>
            </a:r>
            <a:r>
              <a:rPr lang="fr-FR" dirty="0"/>
              <a:t>et</a:t>
            </a:r>
            <a:r>
              <a:rPr lang="fr-FR" b="1" dirty="0"/>
              <a:t> ''anglais monde contemporain''. </a:t>
            </a:r>
            <a:r>
              <a:rPr lang="fr-FR" dirty="0"/>
              <a:t>Cet enseignement  fera notamment une place de choix </a:t>
            </a:r>
            <a:r>
              <a:rPr lang="fr-FR" u="sng" dirty="0"/>
              <a:t>à la lecture de la presse et à l’expression orale</a:t>
            </a:r>
            <a:r>
              <a:rPr lang="fr-FR" dirty="0"/>
              <a:t>  . Celui-ci sera proposé en première et en terminale dès la rentrée de septembre 2020. »</a:t>
            </a:r>
          </a:p>
          <a:p>
            <a:pPr marL="45720" indent="0">
              <a:buNone/>
            </a:pPr>
            <a:r>
              <a:rPr lang="fr-FR" dirty="0"/>
              <a:t> </a:t>
            </a:r>
          </a:p>
          <a:p>
            <a:pPr marL="45720" indent="0">
              <a:buNone/>
            </a:pPr>
            <a:r>
              <a:rPr lang="fr-FR" dirty="0"/>
              <a:t>Information - Jean-Michel Blanquer - 07/01/2020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0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NorthAmeric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66950C-AB16-425E-ABCF-F42282A13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Continent nord américain, Série Carte du monde (grand écran)</Template>
  <TotalTime>0</TotalTime>
  <Words>344</Words>
  <Application>Microsoft Office PowerPoint</Application>
  <PresentationFormat>Personnalisé</PresentationFormat>
  <Paragraphs>25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Continental_NorthAmerica_16x9</vt:lpstr>
      <vt:lpstr>SPECIALITE Langues Litterature et Cultures etrangerEs - Voie générale</vt:lpstr>
      <vt:lpstr>     PRINCIPES ET OBJECTIFS :  </vt:lpstr>
      <vt:lpstr>Elle s’adapte aux futurs spécialistes mais pas à eux seuls. </vt:lpstr>
      <vt:lpstr>Présentation PowerPoint</vt:lpstr>
      <vt:lpstr>Présentation PowerPoint</vt:lpstr>
      <vt:lpstr>Présentation PowerPoint</vt:lpstr>
      <vt:lpstr>POUR RESUMER la spécialité LLCE</vt:lpstr>
      <vt:lpstr>Ajustement en anglais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2019-01-31T16:03:17Z</dcterms:created>
  <dcterms:modified xsi:type="dcterms:W3CDTF">2020-03-04T15:25:02Z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TC028048799991</vt:lpwstr>
  </property>
</Properties>
</file>