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43" r:id="rId1"/>
  </p:sldMasterIdLst>
  <p:sldIdLst>
    <p:sldId id="256" r:id="rId2"/>
    <p:sldId id="257" r:id="rId3"/>
    <p:sldId id="267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fr-FR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800000"/>
    <a:srgbClr val="A80000"/>
    <a:srgbClr val="F79646"/>
    <a:srgbClr val="9BBB59"/>
    <a:srgbClr val="CC3333"/>
    <a:srgbClr val="4BA8C0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9378" autoAdjust="0"/>
  </p:normalViewPr>
  <p:slideViewPr>
    <p:cSldViewPr snapToGrid="0" snapToObjects="1">
      <p:cViewPr varScale="1">
        <p:scale>
          <a:sx n="116" d="100"/>
          <a:sy n="116" d="100"/>
        </p:scale>
        <p:origin x="858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E2194-31AD-4A7C-975F-9C7DBC84BEC5}" type="datetimeFigureOut">
              <a:rPr lang="fr-FR"/>
              <a:pPr>
                <a:defRPr/>
              </a:pPr>
              <a:t>04/03/2020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9BDC5B-C620-4412-B847-1970149201BC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2896432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3AD5F-30B7-4918-A85B-DA5D96211B4B}" type="datetimeFigureOut">
              <a:rPr lang="fr-FR"/>
              <a:pPr>
                <a:defRPr/>
              </a:pPr>
              <a:t>04/03/2020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82C1F-374F-4AA5-848D-D12724E852EA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042960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AF219-FD86-4AE0-BC34-769C73B5DEC7}" type="datetimeFigureOut">
              <a:rPr lang="fr-FR"/>
              <a:pPr>
                <a:defRPr/>
              </a:pPr>
              <a:t>04/03/2020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D4FB6-2F6A-42C3-A97C-2E25A6DF5DA7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5957790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fr-FR" noProof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DE96DE-A36A-4A1A-8473-04A90A5B9143}" type="datetimeFigureOut">
              <a:rPr lang="fr-FR"/>
              <a:pPr>
                <a:defRPr/>
              </a:pPr>
              <a:t>04/03/2020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45069E-5DB2-4B8E-8A2A-8750F72A9997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156526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8E6F52-1CB9-4175-9325-AA05134CE252}" type="datetimeFigureOut">
              <a:rPr lang="fr-FR"/>
              <a:pPr>
                <a:defRPr/>
              </a:pPr>
              <a:t>04/03/2020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818B34-6936-4F2E-ACAD-56384B8D4947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788994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3ABB4C-5C9E-4600-8499-E2E43744E3CE}" type="datetimeFigureOut">
              <a:rPr lang="fr-FR"/>
              <a:pPr>
                <a:defRPr/>
              </a:pPr>
              <a:t>04/03/2020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4BDBEA-6CA8-4010-B033-087A4786843A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047306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416116-380C-47A7-914C-31BC54B7C920}" type="datetimeFigureOut">
              <a:rPr lang="fr-FR"/>
              <a:pPr>
                <a:defRPr/>
              </a:pPr>
              <a:t>04/03/2020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1B7B8A-B2C8-45EA-9E6E-5C58ADB970E1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238792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D7EDED-485D-43D6-9B93-D7395E256B69}" type="datetimeFigureOut">
              <a:rPr lang="fr-FR"/>
              <a:pPr>
                <a:defRPr/>
              </a:pPr>
              <a:t>04/03/2020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455AFC-334B-4FEA-B17B-EC64268973D8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463259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6E4B79-CCBC-4653-82F5-299328774111}" type="datetimeFigureOut">
              <a:rPr lang="fr-FR"/>
              <a:pPr>
                <a:defRPr/>
              </a:pPr>
              <a:t>04/03/2020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CCF82F-B778-4907-A4F3-A6671654CF0F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621562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3C06B-D0F2-489A-B6FB-5E71111A0914}" type="datetimeFigureOut">
              <a:rPr lang="fr-FR"/>
              <a:pPr>
                <a:defRPr/>
              </a:pPr>
              <a:t>04/03/2020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7AAEDC-F9F1-420C-B269-56A3D268DEB6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216817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28FD54-01A5-41B8-8541-7C916FC4E993}" type="datetimeFigureOut">
              <a:rPr lang="fr-FR"/>
              <a:pPr>
                <a:defRPr/>
              </a:pPr>
              <a:t>04/03/2020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7567F8-B9CF-44C7-9262-1DA3DE95C4BD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816859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386A93-4AB0-4433-9390-ABE301E86D0A}" type="datetimeFigureOut">
              <a:rPr lang="fr-FR"/>
              <a:pPr>
                <a:defRPr/>
              </a:pPr>
              <a:t>04/03/2020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BBA8F1-4B11-47A2-9F68-9A8F1616F66B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2527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et modifiez le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D1BDC86-66B2-4EB1-B0CD-C822BEE9FC25}" type="datetimeFigureOut">
              <a:rPr lang="fr-FR"/>
              <a:pPr>
                <a:defRPr/>
              </a:pPr>
              <a:t>04/03/2020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4C8FFD4-0D67-4AFD-850E-28922483A989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8" r:id="rId1"/>
    <p:sldLayoutId id="2147483897" r:id="rId2"/>
    <p:sldLayoutId id="2147483898" r:id="rId3"/>
    <p:sldLayoutId id="2147483899" r:id="rId4"/>
    <p:sldLayoutId id="2147483900" r:id="rId5"/>
    <p:sldLayoutId id="2147483901" r:id="rId6"/>
    <p:sldLayoutId id="2147483902" r:id="rId7"/>
    <p:sldLayoutId id="2147483903" r:id="rId8"/>
    <p:sldLayoutId id="2147483904" r:id="rId9"/>
    <p:sldLayoutId id="2147483905" r:id="rId10"/>
    <p:sldLayoutId id="2147483906" r:id="rId11"/>
    <p:sldLayoutId id="2147483907" r:id="rId12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ctrTitle"/>
          </p:nvPr>
        </p:nvSpPr>
        <p:spPr>
          <a:xfrm>
            <a:off x="349250" y="2420938"/>
            <a:ext cx="8412163" cy="1722437"/>
          </a:xfrm>
          <a:solidFill>
            <a:srgbClr val="A80000"/>
          </a:solidFill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1613" algn="l"/>
                <a:tab pos="3657600" algn="l"/>
                <a:tab pos="4572000" algn="l"/>
                <a:tab pos="5484813" algn="l"/>
                <a:tab pos="6399213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altLang="fr-FR" sz="3600" b="1" dirty="0" smtClean="0">
                <a:solidFill>
                  <a:schemeClr val="bg1"/>
                </a:solidFill>
                <a:latin typeface="Calibri" panose="020F0502020204030204" pitchFamily="34" charset="0"/>
                <a:ea typeface="MS Gothic" panose="020B0609070205080204" pitchFamily="49" charset="-128"/>
                <a:cs typeface="Tahoma" panose="020B0604030504040204" pitchFamily="34" charset="0"/>
              </a:rPr>
              <a:t>La spécialité Sciences Économiques</a:t>
            </a:r>
            <a:br>
              <a:rPr lang="fr-FR" altLang="fr-FR" sz="3600" b="1" dirty="0" smtClean="0">
                <a:solidFill>
                  <a:schemeClr val="bg1"/>
                </a:solidFill>
                <a:latin typeface="Calibri" panose="020F0502020204030204" pitchFamily="34" charset="0"/>
                <a:ea typeface="MS Gothic" panose="020B0609070205080204" pitchFamily="49" charset="-128"/>
                <a:cs typeface="Tahoma" panose="020B0604030504040204" pitchFamily="34" charset="0"/>
              </a:rPr>
            </a:br>
            <a:r>
              <a:rPr lang="fr-FR" altLang="fr-FR" sz="3600" b="1" dirty="0" smtClean="0">
                <a:solidFill>
                  <a:schemeClr val="bg1"/>
                </a:solidFill>
                <a:latin typeface="Calibri" panose="020F0502020204030204" pitchFamily="34" charset="0"/>
                <a:ea typeface="MS Gothic" panose="020B0609070205080204" pitchFamily="49" charset="-128"/>
                <a:cs typeface="Tahoma" panose="020B0604030504040204" pitchFamily="34" charset="0"/>
              </a:rPr>
              <a:t>et Sociales</a:t>
            </a:r>
          </a:p>
        </p:txBody>
      </p:sp>
      <p:sp>
        <p:nvSpPr>
          <p:cNvPr id="3075" name="AutoShape 4" descr="Résultat de recherche d'images pour &quot;herdrie logo&quot;"/>
          <p:cNvSpPr>
            <a:spLocks noChangeAspect="1" noChangeArrowheads="1"/>
          </p:cNvSpPr>
          <p:nvPr/>
        </p:nvSpPr>
        <p:spPr bwMode="auto">
          <a:xfrm>
            <a:off x="2743200" y="2805113"/>
            <a:ext cx="3657600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800">
              <a:latin typeface="Arial" panose="020B0604020202020204" pitchFamily="34" charset="0"/>
            </a:endParaRPr>
          </a:p>
        </p:txBody>
      </p:sp>
      <p:pic>
        <p:nvPicPr>
          <p:cNvPr id="3076" name="Imag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09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ZoneTexte 5"/>
          <p:cNvSpPr txBox="1">
            <a:spLocks noChangeArrowheads="1"/>
          </p:cNvSpPr>
          <p:nvPr/>
        </p:nvSpPr>
        <p:spPr bwMode="auto">
          <a:xfrm>
            <a:off x="123568" y="4437063"/>
            <a:ext cx="8929816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2400" dirty="0">
                <a:latin typeface="+mj-lt"/>
              </a:rPr>
              <a:t>Les SES : un  enseignement de spécialité pluridisciplinaire  pour mieux comprendre les phénomènes économiques, sociaux et politiques contemporains et envisager des poursuites d’études multiples</a:t>
            </a:r>
            <a:endParaRPr lang="fr-FR" altLang="fr-FR" sz="2400" dirty="0">
              <a:latin typeface="+mj-lt"/>
              <a:ea typeface="MS Gothic" panose="020B0609070205080204" pitchFamily="49" charset="-128"/>
              <a:cs typeface="Tahoma" panose="020B060403050404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fr-FR" altLang="fr-FR" sz="18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e"/>
          <p:cNvGrpSpPr>
            <a:grpSpLocks/>
          </p:cNvGrpSpPr>
          <p:nvPr/>
        </p:nvGrpSpPr>
        <p:grpSpPr bwMode="auto">
          <a:xfrm>
            <a:off x="4584700" y="3449638"/>
            <a:ext cx="1782763" cy="2487612"/>
            <a:chOff x="-1" y="-1"/>
            <a:chExt cx="2535424" cy="3535752"/>
          </a:xfrm>
        </p:grpSpPr>
        <p:sp>
          <p:nvSpPr>
            <p:cNvPr id="12320" name="Ligne"/>
            <p:cNvSpPr>
              <a:spLocks noChangeShapeType="1"/>
            </p:cNvSpPr>
            <p:nvPr/>
          </p:nvSpPr>
          <p:spPr bwMode="auto">
            <a:xfrm flipH="1" flipV="1">
              <a:off x="-1" y="-1"/>
              <a:ext cx="1635747" cy="2635985"/>
            </a:xfrm>
            <a:prstGeom prst="line">
              <a:avLst/>
            </a:prstGeom>
            <a:noFill/>
            <a:ln w="63500">
              <a:solidFill>
                <a:srgbClr val="E5E5E5"/>
              </a:solidFill>
              <a:miter lim="4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45718" tIns="45718" rIns="45718" bIns="45718"/>
            <a:lstStyle/>
            <a:p>
              <a:endParaRPr lang="fr-FR"/>
            </a:p>
          </p:txBody>
        </p:sp>
        <p:grpSp>
          <p:nvGrpSpPr>
            <p:cNvPr id="12321" name="Groupe"/>
            <p:cNvGrpSpPr>
              <a:grpSpLocks/>
            </p:cNvGrpSpPr>
            <p:nvPr/>
          </p:nvGrpSpPr>
          <p:grpSpPr bwMode="auto">
            <a:xfrm>
              <a:off x="833791" y="1834119"/>
              <a:ext cx="1701632" cy="1701632"/>
              <a:chOff x="0" y="0"/>
              <a:chExt cx="1701631" cy="1701631"/>
            </a:xfrm>
          </p:grpSpPr>
          <p:sp>
            <p:nvSpPr>
              <p:cNvPr id="21" name="Cercle"/>
              <p:cNvSpPr/>
              <p:nvPr/>
            </p:nvSpPr>
            <p:spPr>
              <a:xfrm>
                <a:off x="-691" y="318"/>
                <a:ext cx="1702322" cy="1701313"/>
              </a:xfrm>
              <a:prstGeom prst="ellipse">
                <a:avLst/>
              </a:prstGeom>
              <a:solidFill>
                <a:srgbClr val="D9D9D9"/>
              </a:solidFill>
              <a:ln w="12700" cap="flat">
                <a:noFill/>
                <a:miter lim="400000"/>
              </a:ln>
              <a:effectLst/>
            </p:spPr>
            <p:txBody>
              <a:bodyPr lIns="0" tIns="0" rIns="0" bIns="0" anchor="ctr"/>
              <a:lstStyle/>
              <a:p>
                <a:pPr algn="ctr" defTabSz="410751" eaLnBrk="1" fontAlgn="auto" hangingPunct="1">
                  <a:spcBef>
                    <a:spcPts val="0"/>
                  </a:spcBef>
                  <a:spcAft>
                    <a:spcPts val="0"/>
                  </a:spcAft>
                  <a:defRPr sz="2400" cap="all">
                    <a:solidFill>
                      <a:srgbClr val="FFFFFF"/>
                    </a:solidFill>
                  </a:defRPr>
                </a:pPr>
                <a:endParaRPr sz="2400" cap="all" dirty="0">
                  <a:solidFill>
                    <a:srgbClr val="FFFFFF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12323" name="LLCE"/>
              <p:cNvSpPr txBox="1">
                <a:spLocks noChangeArrowheads="1"/>
              </p:cNvSpPr>
              <p:nvPr/>
            </p:nvSpPr>
            <p:spPr bwMode="auto">
              <a:xfrm>
                <a:off x="698414" y="504281"/>
                <a:ext cx="419488" cy="6930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400000"/>
                    <a:headEnd/>
                    <a:tailEnd/>
                  </a14:hiddenLine>
                </a:ext>
              </a:extLst>
            </p:spPr>
            <p:txBody>
              <a:bodyPr wrap="none" lIns="50800" tIns="50800" rIns="50800" bIns="50800" anchor="ctr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fr-FR" altLang="fr-FR" sz="2500">
                    <a:solidFill>
                      <a:srgbClr val="FFFFFF"/>
                    </a:solidFill>
                    <a:latin typeface="Helvetica Neue"/>
                    <a:ea typeface="Helvetica Neue"/>
                    <a:cs typeface="Helvetica Neue"/>
                    <a:sym typeface="Helvetica Neue"/>
                  </a:rPr>
                  <a:t>+</a:t>
                </a:r>
              </a:p>
            </p:txBody>
          </p:sp>
          <p:sp>
            <p:nvSpPr>
              <p:cNvPr id="12324" name="Maths"/>
              <p:cNvSpPr txBox="1">
                <a:spLocks noChangeArrowheads="1"/>
              </p:cNvSpPr>
              <p:nvPr/>
            </p:nvSpPr>
            <p:spPr bwMode="auto">
              <a:xfrm>
                <a:off x="274099" y="238397"/>
                <a:ext cx="1139235" cy="5836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400000"/>
                    <a:headEnd/>
                    <a:tailEnd/>
                  </a14:hiddenLine>
                </a:ext>
              </a:extLst>
            </p:spPr>
            <p:txBody>
              <a:bodyPr wrap="none" lIns="50800" tIns="50800" rIns="50800" bIns="50800" anchor="ctr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fr-FR" altLang="fr-FR" sz="2000">
                    <a:solidFill>
                      <a:srgbClr val="FFFFFF"/>
                    </a:solidFill>
                    <a:latin typeface="Arial" panose="020B0604020202020204" pitchFamily="34" charset="0"/>
                    <a:ea typeface="Helvetica Neue"/>
                    <a:cs typeface="Helvetica Neue"/>
                    <a:sym typeface="Helvetica Neue"/>
                  </a:rPr>
                  <a:t>Maths</a:t>
                </a:r>
                <a:endParaRPr lang="fr-FR" altLang="fr-FR" sz="2500">
                  <a:solidFill>
                    <a:srgbClr val="FFFFFF"/>
                  </a:solidFill>
                  <a:latin typeface="Arial" panose="020B0604020202020204" pitchFamily="34" charset="0"/>
                  <a:ea typeface="Helvetica Neue"/>
                  <a:cs typeface="Helvetica Neue"/>
                  <a:sym typeface="Helvetica Neue"/>
                </a:endParaRPr>
              </a:p>
            </p:txBody>
          </p:sp>
          <p:sp>
            <p:nvSpPr>
              <p:cNvPr id="12325" name="LLCE"/>
              <p:cNvSpPr txBox="1">
                <a:spLocks noChangeArrowheads="1"/>
              </p:cNvSpPr>
              <p:nvPr/>
            </p:nvSpPr>
            <p:spPr bwMode="auto">
              <a:xfrm>
                <a:off x="376510" y="900561"/>
                <a:ext cx="1058372" cy="5836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400000"/>
                    <a:headEnd/>
                    <a:tailEnd/>
                  </a14:hiddenLine>
                </a:ext>
              </a:extLst>
            </p:spPr>
            <p:txBody>
              <a:bodyPr wrap="none" lIns="50800" tIns="50800" rIns="50800" bIns="50800" anchor="ctr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fr-FR" altLang="fr-FR" sz="2000">
                    <a:solidFill>
                      <a:srgbClr val="FFFFFF"/>
                    </a:solidFill>
                    <a:latin typeface="Arial" panose="020B0604020202020204" pitchFamily="34" charset="0"/>
                    <a:ea typeface="Helvetica Neue"/>
                    <a:cs typeface="Helvetica Neue"/>
                    <a:sym typeface="Helvetica Neue"/>
                  </a:rPr>
                  <a:t>LLCE</a:t>
                </a:r>
                <a:endParaRPr lang="fr-FR" altLang="fr-FR" sz="2500">
                  <a:solidFill>
                    <a:srgbClr val="FFFFFF"/>
                  </a:solidFill>
                  <a:latin typeface="Arial" panose="020B0604020202020204" pitchFamily="34" charset="0"/>
                  <a:ea typeface="Helvetica Neue"/>
                  <a:cs typeface="Helvetica Neue"/>
                  <a:sym typeface="Helvetica Neue"/>
                </a:endParaRPr>
              </a:p>
            </p:txBody>
          </p:sp>
        </p:grpSp>
      </p:grpSp>
      <p:sp>
        <p:nvSpPr>
          <p:cNvPr id="27" name="Ligne"/>
          <p:cNvSpPr>
            <a:spLocks noChangeShapeType="1"/>
          </p:cNvSpPr>
          <p:nvPr/>
        </p:nvSpPr>
        <p:spPr bwMode="auto">
          <a:xfrm flipH="1">
            <a:off x="5364163" y="1484313"/>
            <a:ext cx="2366962" cy="1296987"/>
          </a:xfrm>
          <a:prstGeom prst="line">
            <a:avLst/>
          </a:prstGeom>
          <a:noFill/>
          <a:ln w="25400">
            <a:solidFill>
              <a:srgbClr val="CC33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2144" tIns="32144" rIns="32144" bIns="32144"/>
          <a:lstStyle/>
          <a:p>
            <a:endParaRPr lang="fr-FR"/>
          </a:p>
        </p:txBody>
      </p:sp>
      <p:sp>
        <p:nvSpPr>
          <p:cNvPr id="28" name="Ligne"/>
          <p:cNvSpPr>
            <a:spLocks noChangeShapeType="1"/>
          </p:cNvSpPr>
          <p:nvPr/>
        </p:nvSpPr>
        <p:spPr bwMode="auto">
          <a:xfrm flipH="1">
            <a:off x="2801938" y="3443288"/>
            <a:ext cx="1700212" cy="915987"/>
          </a:xfrm>
          <a:prstGeom prst="line">
            <a:avLst/>
          </a:prstGeom>
          <a:noFill/>
          <a:ln w="25400">
            <a:solidFill>
              <a:srgbClr val="4BACC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2144" tIns="32144" rIns="32144" bIns="32144"/>
          <a:lstStyle/>
          <a:p>
            <a:endParaRPr lang="fr-FR"/>
          </a:p>
        </p:txBody>
      </p:sp>
      <p:sp>
        <p:nvSpPr>
          <p:cNvPr id="29" name="Groupe"/>
          <p:cNvSpPr/>
          <p:nvPr/>
        </p:nvSpPr>
        <p:spPr>
          <a:xfrm>
            <a:off x="3632922" y="2489922"/>
            <a:ext cx="1878157" cy="1878156"/>
          </a:xfrm>
          <a:prstGeom prst="ellipse">
            <a:avLst/>
          </a:prstGeom>
          <a:solidFill>
            <a:schemeClr val="bg1">
              <a:lumMod val="65000"/>
            </a:schemeClr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defTabSz="410751" eaLnBrk="1" fontAlgn="auto" hangingPunct="1">
              <a:spcBef>
                <a:spcPts val="0"/>
              </a:spcBef>
              <a:spcAft>
                <a:spcPts val="0"/>
              </a:spcAft>
              <a:defRPr sz="3100" cap="all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sz="2000" b="1" cap="all" dirty="0">
                <a:solidFill>
                  <a:srgbClr val="FFFFFF"/>
                </a:solidFill>
                <a:latin typeface="Arial"/>
                <a:ea typeface="Helvetica Neue"/>
                <a:cs typeface="Arial"/>
                <a:sym typeface="Helvetica Neue"/>
              </a:rPr>
              <a:t>SES</a:t>
            </a:r>
          </a:p>
          <a:p>
            <a:pPr algn="ctr" defTabSz="410751" eaLnBrk="1" fontAlgn="auto" hangingPunct="1">
              <a:spcBef>
                <a:spcPts val="0"/>
              </a:spcBef>
              <a:spcAft>
                <a:spcPts val="0"/>
              </a:spcAft>
              <a:defRPr sz="3100" cap="all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sz="2000" b="1" cap="all" dirty="0">
                <a:solidFill>
                  <a:srgbClr val="FFFFFF"/>
                </a:solidFill>
                <a:latin typeface="Arial"/>
                <a:ea typeface="Helvetica Neue"/>
                <a:cs typeface="Arial"/>
                <a:sym typeface="Helvetica Neue"/>
              </a:rPr>
              <a:t>+</a:t>
            </a:r>
          </a:p>
          <a:p>
            <a:pPr algn="ctr" defTabSz="410751" eaLnBrk="1" fontAlgn="auto" hangingPunct="1">
              <a:spcBef>
                <a:spcPts val="0"/>
              </a:spcBef>
              <a:spcAft>
                <a:spcPts val="0"/>
              </a:spcAft>
              <a:defRPr sz="3100" cap="all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sz="2000" b="1" cap="all" dirty="0">
                <a:solidFill>
                  <a:srgbClr val="FFFFFF"/>
                </a:solidFill>
                <a:latin typeface="Arial"/>
                <a:ea typeface="Helvetica Neue"/>
                <a:cs typeface="Arial"/>
                <a:sym typeface="Helvetica Neue"/>
              </a:rPr>
              <a:t>Maths</a:t>
            </a:r>
          </a:p>
          <a:p>
            <a:pPr algn="ctr" defTabSz="410751" eaLnBrk="1" fontAlgn="auto" hangingPunct="1">
              <a:spcBef>
                <a:spcPts val="0"/>
              </a:spcBef>
              <a:spcAft>
                <a:spcPts val="0"/>
              </a:spcAft>
              <a:defRPr sz="3100" cap="all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sz="2000" b="1" cap="all" dirty="0">
                <a:solidFill>
                  <a:srgbClr val="FFFFFF"/>
                </a:solidFill>
                <a:latin typeface="Arial"/>
                <a:ea typeface="Helvetica Neue"/>
                <a:cs typeface="Arial"/>
                <a:sym typeface="Helvetica Neue"/>
              </a:rPr>
              <a:t>+</a:t>
            </a:r>
          </a:p>
          <a:p>
            <a:pPr algn="ctr" defTabSz="410751" eaLnBrk="1" fontAlgn="auto" hangingPunct="1">
              <a:spcBef>
                <a:spcPts val="0"/>
              </a:spcBef>
              <a:spcAft>
                <a:spcPts val="0"/>
              </a:spcAft>
              <a:defRPr sz="3100" cap="all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sz="2000" b="1" cap="all" dirty="0">
                <a:solidFill>
                  <a:srgbClr val="FFFFFF"/>
                </a:solidFill>
                <a:latin typeface="Arial"/>
                <a:ea typeface="Helvetica Neue"/>
                <a:cs typeface="Arial"/>
                <a:sym typeface="Helvetica Neue"/>
              </a:rPr>
              <a:t>LLCE</a:t>
            </a:r>
          </a:p>
        </p:txBody>
      </p:sp>
      <p:sp>
        <p:nvSpPr>
          <p:cNvPr id="30" name="Cercle"/>
          <p:cNvSpPr/>
          <p:nvPr/>
        </p:nvSpPr>
        <p:spPr>
          <a:xfrm>
            <a:off x="5867400" y="1628775"/>
            <a:ext cx="1225550" cy="1268413"/>
          </a:xfrm>
          <a:prstGeom prst="ellipse">
            <a:avLst/>
          </a:prstGeom>
          <a:solidFill>
            <a:srgbClr val="CC3333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defTabSz="410751" eaLnBrk="1" fontAlgn="auto" hangingPunct="1">
              <a:spcBef>
                <a:spcPts val="0"/>
              </a:spcBef>
              <a:spcAft>
                <a:spcPts val="0"/>
              </a:spcAft>
              <a:defRPr sz="2400" cap="all">
                <a:solidFill>
                  <a:srgbClr val="FFFFFF"/>
                </a:solidFill>
              </a:defRPr>
            </a:pPr>
            <a:endParaRPr sz="2400" cap="all" dirty="0">
              <a:solidFill>
                <a:srgbClr val="FFFFFF"/>
              </a:solidFill>
              <a:latin typeface="Helvetica Neue"/>
              <a:cs typeface="Helvetica Neue"/>
            </a:endParaRPr>
          </a:p>
        </p:txBody>
      </p:sp>
      <p:sp>
        <p:nvSpPr>
          <p:cNvPr id="12297" name="Maths"/>
          <p:cNvSpPr txBox="1">
            <a:spLocks noChangeArrowheads="1"/>
          </p:cNvSpPr>
          <p:nvPr/>
        </p:nvSpPr>
        <p:spPr bwMode="auto">
          <a:xfrm>
            <a:off x="6011863" y="2276475"/>
            <a:ext cx="9636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5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Maths</a:t>
            </a:r>
          </a:p>
        </p:txBody>
      </p:sp>
      <p:grpSp>
        <p:nvGrpSpPr>
          <p:cNvPr id="41" name="Groupe"/>
          <p:cNvGrpSpPr>
            <a:grpSpLocks/>
          </p:cNvGrpSpPr>
          <p:nvPr/>
        </p:nvGrpSpPr>
        <p:grpSpPr bwMode="auto">
          <a:xfrm>
            <a:off x="6516688" y="147638"/>
            <a:ext cx="3114675" cy="5905500"/>
            <a:chOff x="-150522" y="-141961"/>
            <a:chExt cx="4430566" cy="6647696"/>
          </a:xfrm>
        </p:grpSpPr>
        <p:sp>
          <p:nvSpPr>
            <p:cNvPr id="12314" name="Ligne"/>
            <p:cNvSpPr>
              <a:spLocks noChangeShapeType="1"/>
            </p:cNvSpPr>
            <p:nvPr/>
          </p:nvSpPr>
          <p:spPr bwMode="auto">
            <a:xfrm>
              <a:off x="361535" y="2919209"/>
              <a:ext cx="1433759" cy="1736215"/>
            </a:xfrm>
            <a:prstGeom prst="line">
              <a:avLst/>
            </a:prstGeom>
            <a:noFill/>
            <a:ln w="25400">
              <a:solidFill>
                <a:srgbClr val="CC3333"/>
              </a:solidFill>
              <a:miter lim="4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45718" tIns="45718" rIns="45718" bIns="45718"/>
            <a:lstStyle/>
            <a:p>
              <a:endParaRPr lang="fr-FR"/>
            </a:p>
          </p:txBody>
        </p:sp>
        <p:sp>
          <p:nvSpPr>
            <p:cNvPr id="12315" name="Ligne"/>
            <p:cNvSpPr>
              <a:spLocks noChangeShapeType="1"/>
            </p:cNvSpPr>
            <p:nvPr/>
          </p:nvSpPr>
          <p:spPr bwMode="auto">
            <a:xfrm flipV="1">
              <a:off x="-48109" y="867318"/>
              <a:ext cx="102411" cy="789189"/>
            </a:xfrm>
            <a:prstGeom prst="line">
              <a:avLst/>
            </a:prstGeom>
            <a:noFill/>
            <a:ln w="25400">
              <a:solidFill>
                <a:srgbClr val="CC3333"/>
              </a:solidFill>
              <a:miter lim="4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45718" tIns="45718" rIns="45718" bIns="45718"/>
            <a:lstStyle/>
            <a:p>
              <a:endParaRPr lang="fr-FR"/>
            </a:p>
          </p:txBody>
        </p:sp>
        <p:sp>
          <p:nvSpPr>
            <p:cNvPr id="12316" name="Ligne"/>
            <p:cNvSpPr>
              <a:spLocks noChangeShapeType="1"/>
            </p:cNvSpPr>
            <p:nvPr/>
          </p:nvSpPr>
          <p:spPr bwMode="auto">
            <a:xfrm flipH="1">
              <a:off x="566355" y="2445696"/>
              <a:ext cx="716881" cy="0"/>
            </a:xfrm>
            <a:prstGeom prst="line">
              <a:avLst/>
            </a:prstGeom>
            <a:noFill/>
            <a:ln w="25400">
              <a:solidFill>
                <a:srgbClr val="CC3333"/>
              </a:solidFill>
              <a:miter lim="4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45718" tIns="45718" rIns="45718" bIns="45718"/>
            <a:lstStyle/>
            <a:p>
              <a:endParaRPr lang="fr-FR"/>
            </a:p>
          </p:txBody>
        </p:sp>
        <p:sp>
          <p:nvSpPr>
            <p:cNvPr id="12317" name="LICENCES…"/>
            <p:cNvSpPr txBox="1">
              <a:spLocks noChangeArrowheads="1"/>
            </p:cNvSpPr>
            <p:nvPr/>
          </p:nvSpPr>
          <p:spPr bwMode="auto">
            <a:xfrm>
              <a:off x="976003" y="607649"/>
              <a:ext cx="2610769" cy="3703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  <p:txBody>
            <a:bodyPr lIns="50800" tIns="50800" rIns="50800" bIns="50800"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 eaLnBrk="1" hangingPunct="1">
                <a:spcBef>
                  <a:spcPts val="488"/>
                </a:spcBef>
                <a:buFontTx/>
                <a:buNone/>
              </a:pPr>
              <a:r>
                <a:rPr lang="fr-FR" altLang="fr-FR" sz="1600" b="1" u="sng">
                  <a:solidFill>
                    <a:srgbClr val="CC3333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LICENCES</a:t>
              </a:r>
            </a:p>
            <a:p>
              <a:pPr algn="r" eaLnBrk="1" hangingPunct="1">
                <a:spcBef>
                  <a:spcPts val="488"/>
                </a:spcBef>
                <a:buFontTx/>
                <a:buNone/>
              </a:pPr>
              <a:r>
                <a:rPr lang="fr-FR" altLang="fr-FR" sz="1600" b="1">
                  <a:solidFill>
                    <a:srgbClr val="CC3333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- Eco – gestion</a:t>
              </a:r>
            </a:p>
            <a:p>
              <a:pPr algn="r" eaLnBrk="1" hangingPunct="1">
                <a:spcBef>
                  <a:spcPts val="488"/>
                </a:spcBef>
                <a:buFontTx/>
                <a:buNone/>
              </a:pPr>
              <a:r>
                <a:rPr lang="fr-FR" altLang="fr-FR" sz="1600" b="1">
                  <a:solidFill>
                    <a:srgbClr val="CC3333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- MSH / AES</a:t>
              </a:r>
            </a:p>
            <a:p>
              <a:pPr algn="r" eaLnBrk="1" hangingPunct="1">
                <a:spcBef>
                  <a:spcPts val="488"/>
                </a:spcBef>
                <a:buFontTx/>
                <a:buChar char="-"/>
              </a:pPr>
              <a:r>
                <a:rPr lang="fr-FR" altLang="fr-FR" sz="1600" b="1">
                  <a:solidFill>
                    <a:srgbClr val="CC3333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TQM</a:t>
              </a:r>
            </a:p>
            <a:p>
              <a:pPr algn="r" eaLnBrk="1" hangingPunct="1">
                <a:spcBef>
                  <a:spcPts val="488"/>
                </a:spcBef>
                <a:buFontTx/>
                <a:buChar char="-"/>
              </a:pPr>
              <a:r>
                <a:rPr lang="fr-FR" altLang="fr-FR" sz="1600" b="1">
                  <a:solidFill>
                    <a:srgbClr val="CC3333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 Psychologie</a:t>
              </a:r>
            </a:p>
            <a:p>
              <a:pPr algn="r" eaLnBrk="1" hangingPunct="1">
                <a:spcBef>
                  <a:spcPts val="488"/>
                </a:spcBef>
                <a:buFontTx/>
                <a:buNone/>
              </a:pPr>
              <a:r>
                <a:rPr lang="fr-FR" altLang="fr-FR" sz="1600" b="1">
                  <a:solidFill>
                    <a:srgbClr val="CC3333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- MIASH</a:t>
              </a:r>
            </a:p>
            <a:p>
              <a:pPr algn="r" eaLnBrk="1" hangingPunct="1">
                <a:spcBef>
                  <a:spcPts val="488"/>
                </a:spcBef>
                <a:buFontTx/>
                <a:buNone/>
              </a:pPr>
              <a:r>
                <a:rPr lang="fr-FR" altLang="fr-FR" sz="1600" b="1">
                  <a:solidFill>
                    <a:srgbClr val="CC3333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- DCG</a:t>
              </a:r>
            </a:p>
            <a:p>
              <a:pPr algn="r" eaLnBrk="1" hangingPunct="1">
                <a:spcBef>
                  <a:spcPts val="488"/>
                </a:spcBef>
                <a:buFontTx/>
                <a:buNone/>
              </a:pPr>
              <a:r>
                <a:rPr lang="fr-FR" altLang="fr-FR" sz="1600" b="1">
                  <a:solidFill>
                    <a:srgbClr val="CC3333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- Administration publique</a:t>
              </a:r>
            </a:p>
            <a:p>
              <a:pPr algn="r" eaLnBrk="1" hangingPunct="1">
                <a:spcBef>
                  <a:spcPts val="488"/>
                </a:spcBef>
                <a:buFontTx/>
                <a:buNone/>
              </a:pPr>
              <a:r>
                <a:rPr lang="fr-FR" altLang="fr-FR" sz="1600" b="1">
                  <a:solidFill>
                    <a:srgbClr val="CC3333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- Droit</a:t>
              </a:r>
            </a:p>
            <a:p>
              <a:pPr algn="r" eaLnBrk="1" hangingPunct="1">
                <a:spcBef>
                  <a:spcPts val="488"/>
                </a:spcBef>
                <a:buFontTx/>
                <a:buNone/>
              </a:pPr>
              <a:r>
                <a:rPr lang="fr-FR" altLang="fr-FR" sz="1600" b="1">
                  <a:solidFill>
                    <a:srgbClr val="CC3333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- LEA</a:t>
              </a:r>
            </a:p>
          </p:txBody>
        </p:sp>
        <p:sp>
          <p:nvSpPr>
            <p:cNvPr id="12318" name="CPGE…"/>
            <p:cNvSpPr txBox="1">
              <a:spLocks noChangeArrowheads="1"/>
            </p:cNvSpPr>
            <p:nvPr/>
          </p:nvSpPr>
          <p:spPr bwMode="auto">
            <a:xfrm>
              <a:off x="-150522" y="-141961"/>
              <a:ext cx="3174751" cy="10178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  <p:txBody>
            <a:bodyPr lIns="50800" tIns="50800" rIns="50800" bIns="50800"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ts val="488"/>
                </a:spcBef>
                <a:buFontTx/>
                <a:buNone/>
              </a:pPr>
              <a:r>
                <a:rPr lang="fr-FR" altLang="fr-FR" sz="1600" b="1" u="sng">
                  <a:solidFill>
                    <a:srgbClr val="CC3333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CPGE</a:t>
              </a:r>
            </a:p>
            <a:p>
              <a:pPr eaLnBrk="1" hangingPunct="1">
                <a:spcBef>
                  <a:spcPts val="488"/>
                </a:spcBef>
                <a:buFontTx/>
                <a:buChar char="-"/>
              </a:pPr>
              <a:r>
                <a:rPr lang="fr-FR" altLang="fr-FR" sz="1600" b="1">
                  <a:solidFill>
                    <a:srgbClr val="CC3333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  B/L 	- ECE    - D2     - DCG     - D1</a:t>
              </a:r>
            </a:p>
          </p:txBody>
        </p:sp>
        <p:sp>
          <p:nvSpPr>
            <p:cNvPr id="12319" name="DUT…"/>
            <p:cNvSpPr txBox="1">
              <a:spLocks noChangeArrowheads="1"/>
            </p:cNvSpPr>
            <p:nvPr/>
          </p:nvSpPr>
          <p:spPr bwMode="auto">
            <a:xfrm>
              <a:off x="771180" y="4497587"/>
              <a:ext cx="3508864" cy="2008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  <p:txBody>
            <a:bodyPr lIns="50800" tIns="50800" rIns="50800" bIns="50800"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ts val="488"/>
                </a:spcBef>
                <a:buFontTx/>
                <a:buNone/>
              </a:pPr>
              <a:r>
                <a:rPr lang="fr-FR" altLang="fr-FR" sz="1600" b="1" u="sng">
                  <a:solidFill>
                    <a:srgbClr val="CC3333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DUT</a:t>
              </a:r>
            </a:p>
            <a:p>
              <a:pPr eaLnBrk="1" hangingPunct="1">
                <a:spcBef>
                  <a:spcPts val="488"/>
                </a:spcBef>
                <a:buFontTx/>
                <a:buNone/>
              </a:pPr>
              <a:r>
                <a:rPr lang="fr-FR" altLang="fr-FR" sz="1600" b="1">
                  <a:solidFill>
                    <a:srgbClr val="CC3333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     - GEA</a:t>
              </a:r>
            </a:p>
            <a:p>
              <a:pPr eaLnBrk="1" hangingPunct="1">
                <a:spcBef>
                  <a:spcPts val="488"/>
                </a:spcBef>
                <a:buFontTx/>
                <a:buNone/>
              </a:pPr>
              <a:r>
                <a:rPr lang="fr-FR" altLang="fr-FR" sz="1600" b="1">
                  <a:solidFill>
                    <a:srgbClr val="CC3333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     - GACO</a:t>
              </a:r>
            </a:p>
            <a:p>
              <a:pPr eaLnBrk="1" hangingPunct="1">
                <a:spcBef>
                  <a:spcPts val="488"/>
                </a:spcBef>
                <a:buFontTx/>
                <a:buNone/>
              </a:pPr>
              <a:r>
                <a:rPr lang="fr-FR" altLang="fr-FR" sz="1600" b="1">
                  <a:solidFill>
                    <a:srgbClr val="CC3333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- Techniques de commercialisation</a:t>
              </a:r>
            </a:p>
            <a:p>
              <a:pPr eaLnBrk="1" hangingPunct="1">
                <a:spcBef>
                  <a:spcPts val="488"/>
                </a:spcBef>
                <a:buFontTx/>
                <a:buNone/>
              </a:pPr>
              <a:r>
                <a:rPr lang="fr-FR" altLang="fr-FR" sz="1600" b="1">
                  <a:solidFill>
                    <a:srgbClr val="CC3333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- Carrières sociales</a:t>
              </a:r>
            </a:p>
          </p:txBody>
        </p:sp>
      </p:grpSp>
      <p:grpSp>
        <p:nvGrpSpPr>
          <p:cNvPr id="48" name="Groupe"/>
          <p:cNvGrpSpPr>
            <a:grpSpLocks/>
          </p:cNvGrpSpPr>
          <p:nvPr/>
        </p:nvGrpSpPr>
        <p:grpSpPr bwMode="auto">
          <a:xfrm>
            <a:off x="0" y="1044575"/>
            <a:ext cx="2574925" cy="5541963"/>
            <a:chOff x="-212" y="-699494"/>
            <a:chExt cx="3661758" cy="6735034"/>
          </a:xfrm>
        </p:grpSpPr>
        <p:sp>
          <p:nvSpPr>
            <p:cNvPr id="42" name="Ligne"/>
            <p:cNvSpPr/>
            <p:nvPr/>
          </p:nvSpPr>
          <p:spPr>
            <a:xfrm flipH="1" flipV="1">
              <a:off x="1995469" y="1148733"/>
              <a:ext cx="1559973" cy="2432793"/>
            </a:xfrm>
            <a:prstGeom prst="line">
              <a:avLst/>
            </a:prstGeom>
            <a:noFill/>
            <a:ln w="25400" cap="flat">
              <a:solidFill>
                <a:srgbClr val="4BA8C0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lIns="45718" tIns="45718" rIns="45718" bIns="4571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sz="1600">
                <a:solidFill>
                  <a:schemeClr val="accent5"/>
                </a:solidFill>
                <a:latin typeface="+mn-lt"/>
                <a:cs typeface="+mn-cs"/>
              </a:endParaRPr>
            </a:p>
          </p:txBody>
        </p:sp>
        <p:sp>
          <p:nvSpPr>
            <p:cNvPr id="43" name="Ligne"/>
            <p:cNvSpPr/>
            <p:nvPr/>
          </p:nvSpPr>
          <p:spPr>
            <a:xfrm flipH="1">
              <a:off x="3054264" y="3747442"/>
              <a:ext cx="523753" cy="1666877"/>
            </a:xfrm>
            <a:prstGeom prst="line">
              <a:avLst/>
            </a:prstGeom>
            <a:noFill/>
            <a:ln w="25400" cap="flat">
              <a:solidFill>
                <a:srgbClr val="4BACC6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lIns="45718" tIns="45718" rIns="45718" bIns="4571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sz="1600">
                <a:solidFill>
                  <a:schemeClr val="accent5"/>
                </a:solidFill>
                <a:latin typeface="+mn-lt"/>
                <a:cs typeface="+mn-cs"/>
              </a:endParaRPr>
            </a:p>
          </p:txBody>
        </p:sp>
        <p:sp>
          <p:nvSpPr>
            <p:cNvPr id="44" name="Ligne"/>
            <p:cNvSpPr/>
            <p:nvPr/>
          </p:nvSpPr>
          <p:spPr>
            <a:xfrm>
              <a:off x="1483004" y="3510143"/>
              <a:ext cx="1629956" cy="0"/>
            </a:xfrm>
            <a:prstGeom prst="line">
              <a:avLst/>
            </a:prstGeom>
            <a:noFill/>
            <a:ln w="25400" cap="flat">
              <a:solidFill>
                <a:srgbClr val="4BACC6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lIns="45718" tIns="45718" rIns="45718" bIns="4571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sz="1600">
                <a:solidFill>
                  <a:schemeClr val="accent5"/>
                </a:solidFill>
                <a:latin typeface="+mn-lt"/>
                <a:cs typeface="+mn-cs"/>
              </a:endParaRPr>
            </a:p>
          </p:txBody>
        </p:sp>
        <p:sp>
          <p:nvSpPr>
            <p:cNvPr id="45" name="LICENCES…"/>
            <p:cNvSpPr txBox="1"/>
            <p:nvPr/>
          </p:nvSpPr>
          <p:spPr>
            <a:xfrm>
              <a:off x="-212" y="-699494"/>
              <a:ext cx="2688751" cy="387587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lIns="50800" tIns="50800" rIns="50800" bIns="50800" anchor="ctr">
              <a:spAutoFit/>
            </a:bodyPr>
            <a:lstStyle/>
            <a:p>
              <a:pPr eaLnBrk="1" fontAlgn="auto" hangingPunct="1">
                <a:spcBef>
                  <a:spcPts val="492"/>
                </a:spcBef>
                <a:spcAft>
                  <a:spcPts val="0"/>
                </a:spcAft>
                <a:defRPr sz="1700" b="1" u="sng">
                  <a:solidFill>
                    <a:schemeClr val="accent6"/>
                  </a:solidFill>
                  <a:latin typeface="Helvetica Neue"/>
                  <a:ea typeface="Helvetica Neue"/>
                  <a:cs typeface="Helvetica Neue"/>
                  <a:sym typeface="Helvetica Neue"/>
                </a:defRPr>
              </a:pPr>
              <a:r>
                <a:rPr sz="1600" b="1" u="sng" dirty="0">
                  <a:solidFill>
                    <a:srgbClr val="4BA8C0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LICENCES</a:t>
              </a:r>
            </a:p>
            <a:p>
              <a:pPr eaLnBrk="1" fontAlgn="auto" hangingPunct="1">
                <a:spcBef>
                  <a:spcPts val="492"/>
                </a:spcBef>
                <a:spcAft>
                  <a:spcPts val="0"/>
                </a:spcAft>
                <a:defRPr sz="1700" b="1">
                  <a:solidFill>
                    <a:schemeClr val="accent6"/>
                  </a:solidFill>
                  <a:latin typeface="Helvetica Neue"/>
                  <a:ea typeface="Helvetica Neue"/>
                  <a:cs typeface="Helvetica Neue"/>
                  <a:sym typeface="Helvetica Neue"/>
                </a:defRPr>
              </a:pPr>
              <a:r>
                <a:rPr sz="1600" b="1" dirty="0">
                  <a:solidFill>
                    <a:srgbClr val="4BA8C0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- LEA</a:t>
              </a:r>
            </a:p>
            <a:p>
              <a:pPr eaLnBrk="1" fontAlgn="auto" hangingPunct="1">
                <a:spcBef>
                  <a:spcPts val="492"/>
                </a:spcBef>
                <a:spcAft>
                  <a:spcPts val="0"/>
                </a:spcAft>
                <a:defRPr sz="1700" b="1">
                  <a:solidFill>
                    <a:schemeClr val="accent6"/>
                  </a:solidFill>
                  <a:latin typeface="Helvetica Neue"/>
                  <a:ea typeface="Helvetica Neue"/>
                  <a:cs typeface="Helvetica Neue"/>
                  <a:sym typeface="Helvetica Neue"/>
                </a:defRPr>
              </a:pPr>
              <a:r>
                <a:rPr sz="1600" b="1" dirty="0">
                  <a:solidFill>
                    <a:srgbClr val="4BA8C0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- Communication</a:t>
              </a:r>
            </a:p>
            <a:p>
              <a:pPr eaLnBrk="1" fontAlgn="auto" hangingPunct="1">
                <a:spcBef>
                  <a:spcPts val="492"/>
                </a:spcBef>
                <a:spcAft>
                  <a:spcPts val="0"/>
                </a:spcAft>
                <a:defRPr sz="1700" b="1">
                  <a:solidFill>
                    <a:schemeClr val="accent6"/>
                  </a:solidFill>
                  <a:latin typeface="Helvetica Neue"/>
                  <a:ea typeface="Helvetica Neue"/>
                  <a:cs typeface="Helvetica Neue"/>
                  <a:sym typeface="Helvetica Neue"/>
                </a:defRPr>
              </a:pPr>
              <a:r>
                <a:rPr sz="1600" b="1" dirty="0">
                  <a:solidFill>
                    <a:srgbClr val="4BA8C0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- LLCR</a:t>
              </a:r>
            </a:p>
            <a:p>
              <a:pPr eaLnBrk="1" fontAlgn="auto" hangingPunct="1">
                <a:spcBef>
                  <a:spcPts val="492"/>
                </a:spcBef>
                <a:spcAft>
                  <a:spcPts val="0"/>
                </a:spcAft>
                <a:defRPr sz="1700" b="1">
                  <a:solidFill>
                    <a:schemeClr val="accent6"/>
                  </a:solidFill>
                  <a:latin typeface="Helvetica Neue"/>
                  <a:ea typeface="Helvetica Neue"/>
                  <a:cs typeface="Helvetica Neue"/>
                  <a:sym typeface="Helvetica Neue"/>
                </a:defRPr>
              </a:pPr>
              <a:r>
                <a:rPr sz="1600" b="1" dirty="0">
                  <a:solidFill>
                    <a:srgbClr val="4BA8C0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- Sciences sociales</a:t>
              </a:r>
            </a:p>
            <a:p>
              <a:pPr eaLnBrk="1" fontAlgn="auto" hangingPunct="1">
                <a:spcBef>
                  <a:spcPts val="492"/>
                </a:spcBef>
                <a:spcAft>
                  <a:spcPts val="0"/>
                </a:spcAft>
                <a:defRPr sz="1700" b="1">
                  <a:solidFill>
                    <a:schemeClr val="accent6"/>
                  </a:solidFill>
                  <a:latin typeface="Helvetica Neue"/>
                  <a:ea typeface="Helvetica Neue"/>
                  <a:cs typeface="Helvetica Neue"/>
                  <a:sym typeface="Helvetica Neue"/>
                </a:defRPr>
              </a:pPr>
              <a:r>
                <a:rPr sz="1600" b="1" dirty="0">
                  <a:solidFill>
                    <a:srgbClr val="4BA8C0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- Sciences de l’Homme</a:t>
              </a:r>
            </a:p>
            <a:p>
              <a:pPr eaLnBrk="1" fontAlgn="auto" hangingPunct="1">
                <a:spcBef>
                  <a:spcPts val="492"/>
                </a:spcBef>
                <a:spcAft>
                  <a:spcPts val="0"/>
                </a:spcAft>
                <a:defRPr sz="1700" b="1">
                  <a:solidFill>
                    <a:schemeClr val="accent6"/>
                  </a:solidFill>
                  <a:latin typeface="Helvetica Neue"/>
                  <a:ea typeface="Helvetica Neue"/>
                  <a:cs typeface="Helvetica Neue"/>
                  <a:sym typeface="Helvetica Neue"/>
                </a:defRPr>
              </a:pPr>
              <a:r>
                <a:rPr sz="1600" b="1" dirty="0">
                  <a:solidFill>
                    <a:srgbClr val="4BA8C0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- Géographie – Aménagement du territoire</a:t>
              </a:r>
            </a:p>
          </p:txBody>
        </p:sp>
        <p:sp>
          <p:nvSpPr>
            <p:cNvPr id="46" name="ECOLES…"/>
            <p:cNvSpPr txBox="1"/>
            <p:nvPr/>
          </p:nvSpPr>
          <p:spPr>
            <a:xfrm>
              <a:off x="-212" y="3203392"/>
              <a:ext cx="2406556" cy="109967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lIns="50800" tIns="50800" rIns="50800" bIns="50800" anchor="ctr">
              <a:spAutoFit/>
            </a:bodyPr>
            <a:lstStyle/>
            <a:p>
              <a:pPr eaLnBrk="1" fontAlgn="auto" hangingPunct="1">
                <a:spcBef>
                  <a:spcPts val="492"/>
                </a:spcBef>
                <a:spcAft>
                  <a:spcPts val="0"/>
                </a:spcAft>
                <a:defRPr sz="1700" b="1" u="sng">
                  <a:solidFill>
                    <a:schemeClr val="accent6"/>
                  </a:solidFill>
                  <a:latin typeface="Helvetica Neue"/>
                  <a:ea typeface="Helvetica Neue"/>
                  <a:cs typeface="Helvetica Neue"/>
                  <a:sym typeface="Helvetica Neue"/>
                </a:defRPr>
              </a:pPr>
              <a:r>
                <a:rPr sz="1600" b="1" u="sng" dirty="0">
                  <a:solidFill>
                    <a:srgbClr val="4BA8C0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ECOLES</a:t>
              </a:r>
            </a:p>
            <a:p>
              <a:pPr eaLnBrk="1" fontAlgn="auto" hangingPunct="1">
                <a:spcBef>
                  <a:spcPts val="492"/>
                </a:spcBef>
                <a:spcAft>
                  <a:spcPts val="0"/>
                </a:spcAft>
                <a:defRPr sz="1700" b="1">
                  <a:solidFill>
                    <a:schemeClr val="accent6"/>
                  </a:solidFill>
                  <a:latin typeface="Helvetica Neue"/>
                  <a:ea typeface="Helvetica Neue"/>
                  <a:cs typeface="Helvetica Neue"/>
                  <a:sym typeface="Helvetica Neue"/>
                </a:defRPr>
              </a:pPr>
              <a:r>
                <a:rPr sz="1600" b="1" dirty="0">
                  <a:solidFill>
                    <a:srgbClr val="4BA8C0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- Formations du social</a:t>
              </a:r>
            </a:p>
          </p:txBody>
        </p:sp>
        <p:sp>
          <p:nvSpPr>
            <p:cNvPr id="47" name="DUT…"/>
            <p:cNvSpPr txBox="1"/>
            <p:nvPr/>
          </p:nvSpPr>
          <p:spPr>
            <a:xfrm>
              <a:off x="767357" y="4561588"/>
              <a:ext cx="2894189" cy="147395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lIns="50800" tIns="50800" rIns="50800" bIns="50800" anchor="ctr">
              <a:spAutoFit/>
            </a:bodyPr>
            <a:lstStyle/>
            <a:p>
              <a:pPr eaLnBrk="1" fontAlgn="auto" hangingPunct="1">
                <a:spcBef>
                  <a:spcPts val="492"/>
                </a:spcBef>
                <a:spcAft>
                  <a:spcPts val="0"/>
                </a:spcAft>
                <a:defRPr sz="1700" b="1" u="sng">
                  <a:solidFill>
                    <a:schemeClr val="accent6"/>
                  </a:solidFill>
                  <a:latin typeface="Helvetica Neue"/>
                  <a:ea typeface="Helvetica Neue"/>
                  <a:cs typeface="Helvetica Neue"/>
                  <a:sym typeface="Helvetica Neue"/>
                </a:defRPr>
              </a:pPr>
              <a:r>
                <a:rPr sz="1600" b="1" u="sng" dirty="0">
                  <a:solidFill>
                    <a:srgbClr val="4BA8C0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DUT</a:t>
              </a:r>
            </a:p>
            <a:p>
              <a:pPr eaLnBrk="1" fontAlgn="auto" hangingPunct="1">
                <a:spcBef>
                  <a:spcPts val="492"/>
                </a:spcBef>
                <a:spcAft>
                  <a:spcPts val="0"/>
                </a:spcAft>
                <a:defRPr sz="1700" b="1">
                  <a:solidFill>
                    <a:schemeClr val="accent6"/>
                  </a:solidFill>
                  <a:latin typeface="Helvetica Neue"/>
                  <a:ea typeface="Helvetica Neue"/>
                  <a:cs typeface="Helvetica Neue"/>
                  <a:sym typeface="Helvetica Neue"/>
                </a:defRPr>
              </a:pPr>
              <a:r>
                <a:rPr sz="1600" b="1" dirty="0">
                  <a:solidFill>
                    <a:srgbClr val="4BA8C0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- Information communication</a:t>
              </a:r>
            </a:p>
            <a:p>
              <a:pPr eaLnBrk="1" fontAlgn="auto" hangingPunct="1">
                <a:spcBef>
                  <a:spcPts val="492"/>
                </a:spcBef>
                <a:spcAft>
                  <a:spcPts val="0"/>
                </a:spcAft>
                <a:defRPr sz="1700" b="1">
                  <a:solidFill>
                    <a:schemeClr val="accent6"/>
                  </a:solidFill>
                  <a:latin typeface="Helvetica Neue"/>
                  <a:ea typeface="Helvetica Neue"/>
                  <a:cs typeface="Helvetica Neue"/>
                  <a:sym typeface="Helvetica Neue"/>
                </a:defRPr>
              </a:pPr>
              <a:r>
                <a:rPr sz="1600" b="1" dirty="0">
                  <a:solidFill>
                    <a:srgbClr val="4BA8C0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- Carrières sociales</a:t>
              </a:r>
            </a:p>
          </p:txBody>
        </p:sp>
      </p:grpSp>
      <p:sp>
        <p:nvSpPr>
          <p:cNvPr id="49" name="Cercle"/>
          <p:cNvSpPr/>
          <p:nvPr/>
        </p:nvSpPr>
        <p:spPr>
          <a:xfrm>
            <a:off x="1938338" y="3859213"/>
            <a:ext cx="1198562" cy="1198562"/>
          </a:xfrm>
          <a:prstGeom prst="ellipse">
            <a:avLst/>
          </a:prstGeom>
          <a:solidFill>
            <a:srgbClr val="4BA8C0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defTabSz="410751" eaLnBrk="1" fontAlgn="auto" hangingPunct="1">
              <a:spcBef>
                <a:spcPts val="0"/>
              </a:spcBef>
              <a:spcAft>
                <a:spcPts val="0"/>
              </a:spcAft>
              <a:defRPr sz="2400" cap="all">
                <a:solidFill>
                  <a:srgbClr val="FFFFFF"/>
                </a:solidFill>
              </a:defRPr>
            </a:pPr>
            <a:r>
              <a:rPr lang="fr-FR" sz="2000" b="1" cap="all" dirty="0">
                <a:solidFill>
                  <a:srgbClr val="FFFFFF"/>
                </a:solidFill>
                <a:latin typeface="Arial"/>
                <a:cs typeface="Arial"/>
              </a:rPr>
              <a:t>SES </a:t>
            </a:r>
          </a:p>
          <a:p>
            <a:pPr algn="ctr" defTabSz="410751" eaLnBrk="1" fontAlgn="auto" hangingPunct="1">
              <a:spcBef>
                <a:spcPts val="0"/>
              </a:spcBef>
              <a:spcAft>
                <a:spcPts val="0"/>
              </a:spcAft>
              <a:defRPr sz="2400" cap="all">
                <a:solidFill>
                  <a:srgbClr val="FFFFFF"/>
                </a:solidFill>
              </a:defRPr>
            </a:pPr>
            <a:r>
              <a:rPr lang="fr-FR" sz="2000" b="1" cap="all" dirty="0">
                <a:solidFill>
                  <a:srgbClr val="FFFFFF"/>
                </a:solidFill>
                <a:latin typeface="Arial"/>
                <a:cs typeface="Arial"/>
              </a:rPr>
              <a:t>+ </a:t>
            </a:r>
          </a:p>
          <a:p>
            <a:pPr algn="ctr" defTabSz="410751" eaLnBrk="1" fontAlgn="auto" hangingPunct="1">
              <a:spcBef>
                <a:spcPts val="0"/>
              </a:spcBef>
              <a:spcAft>
                <a:spcPts val="0"/>
              </a:spcAft>
              <a:defRPr sz="2400" cap="all">
                <a:solidFill>
                  <a:srgbClr val="FFFFFF"/>
                </a:solidFill>
              </a:defRPr>
            </a:pPr>
            <a:r>
              <a:rPr lang="fr-FR" sz="2000" b="1" cap="all" dirty="0">
                <a:solidFill>
                  <a:srgbClr val="FFFFFF"/>
                </a:solidFill>
                <a:latin typeface="Arial"/>
                <a:cs typeface="Arial"/>
              </a:rPr>
              <a:t>LLCE</a:t>
            </a:r>
            <a:endParaRPr sz="2000" b="1" cap="all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2301" name="LLCE"/>
          <p:cNvSpPr txBox="1">
            <a:spLocks noChangeArrowheads="1"/>
          </p:cNvSpPr>
          <p:nvPr/>
        </p:nvSpPr>
        <p:spPr bwMode="auto">
          <a:xfrm>
            <a:off x="6156325" y="1773238"/>
            <a:ext cx="725488" cy="47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6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SES</a:t>
            </a:r>
          </a:p>
        </p:txBody>
      </p:sp>
      <p:sp>
        <p:nvSpPr>
          <p:cNvPr id="12302" name="LLCE"/>
          <p:cNvSpPr txBox="1">
            <a:spLocks noChangeArrowheads="1"/>
          </p:cNvSpPr>
          <p:nvPr/>
        </p:nvSpPr>
        <p:spPr bwMode="auto">
          <a:xfrm>
            <a:off x="6372225" y="2027238"/>
            <a:ext cx="3825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35717" tIns="35717" rIns="35717" bIns="35717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5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+</a:t>
            </a:r>
          </a:p>
        </p:txBody>
      </p:sp>
      <p:sp>
        <p:nvSpPr>
          <p:cNvPr id="56" name="Etudes supérieures envisagées"/>
          <p:cNvSpPr txBox="1">
            <a:spLocks noChangeArrowheads="1"/>
          </p:cNvSpPr>
          <p:nvPr/>
        </p:nvSpPr>
        <p:spPr bwMode="auto">
          <a:xfrm>
            <a:off x="2555875" y="-12700"/>
            <a:ext cx="3938588" cy="39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100">
                <a:solidFill>
                  <a:srgbClr val="A7A7A7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Etudes supérieures envisagées</a:t>
            </a:r>
          </a:p>
        </p:txBody>
      </p:sp>
      <p:sp>
        <p:nvSpPr>
          <p:cNvPr id="57" name="Cercle"/>
          <p:cNvSpPr>
            <a:spLocks noChangeArrowheads="1"/>
          </p:cNvSpPr>
          <p:nvPr/>
        </p:nvSpPr>
        <p:spPr bwMode="auto">
          <a:xfrm>
            <a:off x="1473200" y="328613"/>
            <a:ext cx="6197600" cy="6200775"/>
          </a:xfrm>
          <a:prstGeom prst="ellipse">
            <a:avLst/>
          </a:prstGeom>
          <a:noFill/>
          <a:ln w="25400">
            <a:solidFill>
              <a:srgbClr val="A7A7A7"/>
            </a:solidFill>
            <a:prstDash val="sysDot"/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12305" name="Cercle"/>
          <p:cNvSpPr>
            <a:spLocks noChangeArrowheads="1"/>
          </p:cNvSpPr>
          <p:nvPr/>
        </p:nvSpPr>
        <p:spPr bwMode="auto">
          <a:xfrm>
            <a:off x="3067050" y="1924050"/>
            <a:ext cx="3009900" cy="3009900"/>
          </a:xfrm>
          <a:prstGeom prst="ellipse">
            <a:avLst/>
          </a:prstGeom>
          <a:noFill/>
          <a:ln w="25400">
            <a:solidFill>
              <a:srgbClr val="A7A7A7"/>
            </a:solidFill>
            <a:prstDash val="sysDot"/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59" name="2 spécialités de Terminale"/>
          <p:cNvSpPr txBox="1">
            <a:spLocks noChangeArrowheads="1"/>
          </p:cNvSpPr>
          <p:nvPr/>
        </p:nvSpPr>
        <p:spPr bwMode="auto">
          <a:xfrm>
            <a:off x="3132138" y="1093788"/>
            <a:ext cx="3235325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100">
                <a:solidFill>
                  <a:srgbClr val="A7A7A7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2 spécialités en Terminale </a:t>
            </a:r>
          </a:p>
        </p:txBody>
      </p:sp>
      <p:sp>
        <p:nvSpPr>
          <p:cNvPr id="12307" name="3 spécialités de 1ère"/>
          <p:cNvSpPr txBox="1">
            <a:spLocks noChangeArrowheads="1"/>
          </p:cNvSpPr>
          <p:nvPr/>
        </p:nvSpPr>
        <p:spPr bwMode="auto">
          <a:xfrm>
            <a:off x="3908425" y="1924050"/>
            <a:ext cx="1468438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900">
                <a:solidFill>
                  <a:srgbClr val="A7A7A7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3 spécialités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900">
                <a:solidFill>
                  <a:srgbClr val="A7A7A7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en 1ère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 advAuto="0"/>
      <p:bldP spid="30" grpId="0" animBg="1" advAuto="0"/>
      <p:bldP spid="41" grpId="0" animBg="1" advAuto="0"/>
      <p:bldP spid="48" grpId="0" animBg="1" advAuto="0"/>
      <p:bldP spid="49" grpId="0" animBg="1"/>
      <p:bldP spid="56" grpId="0" animBg="1" advAuto="0"/>
      <p:bldP spid="57" grpId="0" animBg="1" advAuto="0"/>
      <p:bldP spid="59" grpId="0" animBg="1" advAuto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1" name="Groupe"/>
          <p:cNvGrpSpPr/>
          <p:nvPr/>
        </p:nvGrpSpPr>
        <p:grpSpPr>
          <a:xfrm>
            <a:off x="4048641" y="1680178"/>
            <a:ext cx="3155901" cy="2057826"/>
            <a:chOff x="0" y="0"/>
            <a:chExt cx="4488391" cy="2926685"/>
          </a:xfrm>
          <a:solidFill>
            <a:srgbClr val="4BA8C0"/>
          </a:solidFill>
        </p:grpSpPr>
        <p:sp>
          <p:nvSpPr>
            <p:cNvPr id="119" name="Ligne"/>
            <p:cNvSpPr/>
            <p:nvPr/>
          </p:nvSpPr>
          <p:spPr>
            <a:xfrm flipH="1">
              <a:off x="0" y="1116925"/>
              <a:ext cx="3161682" cy="1809761"/>
            </a:xfrm>
            <a:prstGeom prst="line">
              <a:avLst/>
            </a:prstGeom>
            <a:grpFill/>
            <a:ln w="25400" cap="flat">
              <a:solidFill>
                <a:srgbClr val="F79646"/>
              </a:solidFill>
              <a:prstDash val="solid"/>
              <a:round/>
            </a:ln>
            <a:effectLst/>
          </p:spPr>
          <p:txBody>
            <a:bodyPr lIns="45718" tIns="45718" rIns="45718" bIns="45718"/>
            <a:lstStyle/>
            <a:p>
              <a:pPr defTabSz="321457" eaLnBrk="1" fontAlgn="auto" hangingPunct="1">
                <a:lnSpc>
                  <a:spcPct val="80000"/>
                </a:lnSpc>
                <a:spcBef>
                  <a:spcPts val="3867"/>
                </a:spcBef>
                <a:spcAft>
                  <a:spcPts val="0"/>
                </a:spcAft>
                <a:defRPr sz="5000" b="0">
                  <a:solidFill>
                    <a:srgbClr val="333333"/>
                  </a:solidFill>
                  <a:latin typeface="Helvetica Neue Thin"/>
                  <a:ea typeface="Helvetica Neue Thin"/>
                  <a:cs typeface="Helvetica Neue Thin"/>
                  <a:sym typeface="Helvetica Neue Thin"/>
                </a:defRPr>
              </a:pPr>
              <a:endParaRPr sz="5000">
                <a:solidFill>
                  <a:srgbClr val="333333"/>
                </a:solidFill>
                <a:latin typeface="Helvetica Neue Thin"/>
                <a:ea typeface="Helvetica Neue Thin"/>
                <a:cs typeface="Helvetica Neue Thin"/>
                <a:sym typeface="Helvetica Neue Thin"/>
              </a:endParaRPr>
            </a:p>
          </p:txBody>
        </p:sp>
        <p:sp>
          <p:nvSpPr>
            <p:cNvPr id="120" name="Cercle"/>
            <p:cNvSpPr/>
            <p:nvPr/>
          </p:nvSpPr>
          <p:spPr>
            <a:xfrm>
              <a:off x="2786761" y="0"/>
              <a:ext cx="1701631" cy="1701631"/>
            </a:xfrm>
            <a:prstGeom prst="ellipse">
              <a:avLst/>
            </a:prstGeom>
            <a:solidFill>
              <a:srgbClr val="F79646"/>
            </a:solidFill>
            <a:ln>
              <a:solidFill>
                <a:srgbClr val="F79646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 b="0" cap="all">
                  <a:solidFill>
                    <a:srgbClr val="FFFFFF"/>
                  </a:solidFill>
                  <a:latin typeface="Helvetica Neue Thin"/>
                  <a:ea typeface="Helvetica Neue Thin"/>
                  <a:cs typeface="Helvetica Neue Thin"/>
                  <a:sym typeface="Helvetica Neue Thin"/>
                </a:defRPr>
              </a:pPr>
              <a:endParaRPr cap="all" dirty="0">
                <a:solidFill>
                  <a:srgbClr val="FFFFFF"/>
                </a:solidFill>
                <a:latin typeface="Helvetica Neue Thin"/>
                <a:ea typeface="Helvetica Neue Thin"/>
                <a:cs typeface="Helvetica Neue Thin"/>
                <a:sym typeface="Helvetica Neue Thin"/>
              </a:endParaRPr>
            </a:p>
          </p:txBody>
        </p:sp>
      </p:grpSp>
      <p:grpSp>
        <p:nvGrpSpPr>
          <p:cNvPr id="128" name="Groupe"/>
          <p:cNvGrpSpPr>
            <a:grpSpLocks/>
          </p:cNvGrpSpPr>
          <p:nvPr/>
        </p:nvGrpSpPr>
        <p:grpSpPr bwMode="auto">
          <a:xfrm>
            <a:off x="4565650" y="3370263"/>
            <a:ext cx="1787525" cy="2660650"/>
            <a:chOff x="0" y="-1"/>
            <a:chExt cx="2542419" cy="3783496"/>
          </a:xfrm>
        </p:grpSpPr>
        <p:sp>
          <p:nvSpPr>
            <p:cNvPr id="13355" name="Ligne"/>
            <p:cNvSpPr>
              <a:spLocks noChangeShapeType="1"/>
            </p:cNvSpPr>
            <p:nvPr/>
          </p:nvSpPr>
          <p:spPr bwMode="auto">
            <a:xfrm flipH="1" flipV="1">
              <a:off x="0" y="-1"/>
              <a:ext cx="1691995" cy="2828627"/>
            </a:xfrm>
            <a:prstGeom prst="line">
              <a:avLst/>
            </a:prstGeom>
            <a:noFill/>
            <a:ln w="63500">
              <a:solidFill>
                <a:srgbClr val="E5E5E5"/>
              </a:solidFill>
              <a:miter lim="4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45718" tIns="45718" rIns="45718" bIns="45718"/>
            <a:lstStyle/>
            <a:p>
              <a:endParaRPr lang="fr-FR"/>
            </a:p>
          </p:txBody>
        </p:sp>
        <p:grpSp>
          <p:nvGrpSpPr>
            <p:cNvPr id="13356" name="Groupe"/>
            <p:cNvGrpSpPr>
              <a:grpSpLocks/>
            </p:cNvGrpSpPr>
            <p:nvPr/>
          </p:nvGrpSpPr>
          <p:grpSpPr bwMode="auto">
            <a:xfrm>
              <a:off x="840787" y="2081863"/>
              <a:ext cx="1701632" cy="1701632"/>
              <a:chOff x="0" y="0"/>
              <a:chExt cx="1701631" cy="1701631"/>
            </a:xfrm>
          </p:grpSpPr>
          <p:sp>
            <p:nvSpPr>
              <p:cNvPr id="123" name="Cercle"/>
              <p:cNvSpPr/>
              <p:nvPr/>
            </p:nvSpPr>
            <p:spPr>
              <a:xfrm>
                <a:off x="-841" y="-489"/>
                <a:ext cx="1702472" cy="170212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lIns="0" tIns="0" rIns="0" bIns="0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 b="0" cap="all">
                    <a:solidFill>
                      <a:srgbClr val="FFFFFF"/>
                    </a:solidFill>
                    <a:latin typeface="Helvetica Neue Thin"/>
                    <a:ea typeface="Helvetica Neue Thin"/>
                    <a:cs typeface="Helvetica Neue Thin"/>
                    <a:sym typeface="Helvetica Neue Thin"/>
                  </a:defRPr>
                </a:pPr>
                <a:endParaRPr cap="all">
                  <a:solidFill>
                    <a:srgbClr val="FFFFFF"/>
                  </a:solidFill>
                  <a:latin typeface="Helvetica Neue Thin"/>
                  <a:ea typeface="Helvetica Neue Thin"/>
                  <a:cs typeface="Helvetica Neue Thin"/>
                  <a:sym typeface="Helvetica Neue Thin"/>
                </a:endParaRPr>
              </a:p>
            </p:txBody>
          </p:sp>
          <p:sp>
            <p:nvSpPr>
              <p:cNvPr id="13358" name="LLCE"/>
              <p:cNvSpPr txBox="1">
                <a:spLocks noChangeArrowheads="1"/>
              </p:cNvSpPr>
              <p:nvPr/>
            </p:nvSpPr>
            <p:spPr bwMode="auto">
              <a:xfrm>
                <a:off x="698416" y="461597"/>
                <a:ext cx="373000" cy="6018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400000"/>
                    <a:headEnd/>
                    <a:tailEnd/>
                  </a14:hiddenLine>
                </a:ext>
              </a:extLst>
            </p:spPr>
            <p:txBody>
              <a:bodyPr wrap="none" lIns="50800" tIns="50800" rIns="50800" bIns="50800" anchor="ctr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80000"/>
                  </a:lnSpc>
                  <a:spcBef>
                    <a:spcPct val="0"/>
                  </a:spcBef>
                  <a:buFontTx/>
                  <a:buNone/>
                </a:pPr>
                <a:r>
                  <a:rPr lang="fr-FR" altLang="fr-FR" sz="2500">
                    <a:solidFill>
                      <a:srgbClr val="FFFFFF"/>
                    </a:solidFill>
                  </a:rPr>
                  <a:t>+</a:t>
                </a:r>
              </a:p>
            </p:txBody>
          </p:sp>
          <p:sp>
            <p:nvSpPr>
              <p:cNvPr id="13359" name="HG…"/>
              <p:cNvSpPr txBox="1">
                <a:spLocks noChangeArrowheads="1"/>
              </p:cNvSpPr>
              <p:nvPr/>
            </p:nvSpPr>
            <p:spPr bwMode="auto">
              <a:xfrm>
                <a:off x="397637" y="1073187"/>
                <a:ext cx="928574" cy="419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400000"/>
                    <a:headEnd/>
                    <a:tailEnd/>
                  </a14:hiddenLine>
                </a:ext>
              </a:extLst>
            </p:spPr>
            <p:txBody>
              <a:bodyPr wrap="none" lIns="50800" tIns="50800" rIns="50800" bIns="50800" anchor="ctr">
                <a:spAutoFit/>
              </a:bodyPr>
              <a:lstStyle>
                <a:lvl1pPr defTabSz="320675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defTabSz="320675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defTabSz="320675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defTabSz="320675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defTabSz="320675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defTabSz="32067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defTabSz="32067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defTabSz="32067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defTabSz="32067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80000"/>
                  </a:lnSpc>
                  <a:spcBef>
                    <a:spcPct val="0"/>
                  </a:spcBef>
                  <a:buFontTx/>
                  <a:buNone/>
                </a:pPr>
                <a:r>
                  <a:rPr lang="fr-FR" altLang="fr-FR" sz="1500">
                    <a:solidFill>
                      <a:srgbClr val="FFFFFF"/>
                    </a:solidFill>
                  </a:rPr>
                  <a:t>HGGSP</a:t>
                </a:r>
              </a:p>
            </p:txBody>
          </p:sp>
          <p:sp>
            <p:nvSpPr>
              <p:cNvPr id="13360" name="HG…"/>
              <p:cNvSpPr txBox="1">
                <a:spLocks noChangeArrowheads="1"/>
              </p:cNvSpPr>
              <p:nvPr/>
            </p:nvSpPr>
            <p:spPr bwMode="auto">
              <a:xfrm>
                <a:off x="500049" y="151485"/>
                <a:ext cx="601162" cy="4377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400000"/>
                    <a:headEnd/>
                    <a:tailEnd/>
                  </a14:hiddenLine>
                </a:ext>
              </a:extLst>
            </p:spPr>
            <p:txBody>
              <a:bodyPr wrap="none" lIns="50800" tIns="50800" rIns="50800" bIns="50800" anchor="ctr">
                <a:spAutoFit/>
              </a:bodyPr>
              <a:lstStyle>
                <a:lvl1pPr defTabSz="320675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defTabSz="320675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defTabSz="320675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defTabSz="320675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defTabSz="320675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defTabSz="32067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defTabSz="32067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defTabSz="32067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defTabSz="32067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80000"/>
                  </a:lnSpc>
                  <a:spcBef>
                    <a:spcPct val="0"/>
                  </a:spcBef>
                  <a:buFontTx/>
                  <a:buNone/>
                </a:pPr>
                <a:r>
                  <a:rPr lang="fr-FR" altLang="fr-FR" sz="1600">
                    <a:solidFill>
                      <a:srgbClr val="FFFFFF"/>
                    </a:solidFill>
                  </a:rPr>
                  <a:t>HLP</a:t>
                </a:r>
              </a:p>
            </p:txBody>
          </p:sp>
        </p:grpSp>
      </p:grpSp>
      <p:grpSp>
        <p:nvGrpSpPr>
          <p:cNvPr id="137" name="Groupe"/>
          <p:cNvGrpSpPr>
            <a:grpSpLocks/>
          </p:cNvGrpSpPr>
          <p:nvPr/>
        </p:nvGrpSpPr>
        <p:grpSpPr bwMode="auto">
          <a:xfrm>
            <a:off x="77788" y="1536700"/>
            <a:ext cx="4006850" cy="5281613"/>
            <a:chOff x="0" y="-83625"/>
            <a:chExt cx="5697937" cy="6343778"/>
          </a:xfrm>
        </p:grpSpPr>
        <p:sp>
          <p:nvSpPr>
            <p:cNvPr id="13347" name="Ligne"/>
            <p:cNvSpPr>
              <a:spLocks noChangeShapeType="1"/>
            </p:cNvSpPr>
            <p:nvPr/>
          </p:nvSpPr>
          <p:spPr bwMode="auto">
            <a:xfrm>
              <a:off x="1782688" y="978994"/>
              <a:ext cx="1977692" cy="1628462"/>
            </a:xfrm>
            <a:prstGeom prst="line">
              <a:avLst/>
            </a:prstGeom>
            <a:noFill/>
            <a:ln w="25400">
              <a:solidFill>
                <a:srgbClr val="9BBB59"/>
              </a:solidFill>
              <a:miter lim="4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45718" tIns="45718" rIns="45718" bIns="45718"/>
            <a:lstStyle/>
            <a:p>
              <a:endParaRPr lang="fr-FR"/>
            </a:p>
          </p:txBody>
        </p:sp>
        <p:sp>
          <p:nvSpPr>
            <p:cNvPr id="13348" name="Ligne"/>
            <p:cNvSpPr>
              <a:spLocks noChangeShapeType="1"/>
            </p:cNvSpPr>
            <p:nvPr/>
          </p:nvSpPr>
          <p:spPr bwMode="auto">
            <a:xfrm>
              <a:off x="3718679" y="2594257"/>
              <a:ext cx="9825" cy="2708605"/>
            </a:xfrm>
            <a:prstGeom prst="line">
              <a:avLst/>
            </a:prstGeom>
            <a:noFill/>
            <a:ln w="25400">
              <a:solidFill>
                <a:srgbClr val="9BBB59"/>
              </a:solidFill>
              <a:miter lim="4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45718" tIns="45718" rIns="45718" bIns="45718"/>
            <a:lstStyle/>
            <a:p>
              <a:endParaRPr lang="fr-FR"/>
            </a:p>
          </p:txBody>
        </p:sp>
        <p:sp>
          <p:nvSpPr>
            <p:cNvPr id="13349" name="Ligne"/>
            <p:cNvSpPr>
              <a:spLocks noChangeShapeType="1"/>
            </p:cNvSpPr>
            <p:nvPr/>
          </p:nvSpPr>
          <p:spPr bwMode="auto">
            <a:xfrm flipH="1" flipV="1">
              <a:off x="1577867" y="2362632"/>
              <a:ext cx="1433759" cy="259431"/>
            </a:xfrm>
            <a:prstGeom prst="line">
              <a:avLst/>
            </a:prstGeom>
            <a:noFill/>
            <a:ln w="25400">
              <a:solidFill>
                <a:srgbClr val="9BBB59"/>
              </a:solidFill>
              <a:miter lim="4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45718" tIns="45718" rIns="45718" bIns="45718"/>
            <a:lstStyle/>
            <a:p>
              <a:endParaRPr lang="fr-FR"/>
            </a:p>
          </p:txBody>
        </p:sp>
        <p:grpSp>
          <p:nvGrpSpPr>
            <p:cNvPr id="13350" name="Groupe"/>
            <p:cNvGrpSpPr>
              <a:grpSpLocks/>
            </p:cNvGrpSpPr>
            <p:nvPr/>
          </p:nvGrpSpPr>
          <p:grpSpPr bwMode="auto">
            <a:xfrm>
              <a:off x="0" y="-83625"/>
              <a:ext cx="5697937" cy="6343778"/>
              <a:chOff x="0" y="-83625"/>
              <a:chExt cx="5697936" cy="6343777"/>
            </a:xfrm>
          </p:grpSpPr>
          <p:sp>
            <p:nvSpPr>
              <p:cNvPr id="13351" name="LICENCES…"/>
              <p:cNvSpPr txBox="1">
                <a:spLocks noChangeArrowheads="1"/>
              </p:cNvSpPr>
              <p:nvPr/>
            </p:nvSpPr>
            <p:spPr bwMode="auto">
              <a:xfrm>
                <a:off x="84562" y="2106665"/>
                <a:ext cx="2517416" cy="40073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400000"/>
                    <a:headEnd/>
                    <a:tailEnd/>
                  </a14:hiddenLine>
                </a:ext>
              </a:extLst>
            </p:spPr>
            <p:txBody>
              <a:bodyPr lIns="50800" tIns="50800" rIns="50800" bIns="50800" anchor="ctr">
                <a:spAutoFit/>
              </a:bodyPr>
              <a:lstStyle>
                <a:lvl1pPr defTabSz="320675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defTabSz="320675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defTabSz="320675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defTabSz="320675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defTabSz="320675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defTabSz="32067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defTabSz="32067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defTabSz="32067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defTabSz="32067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80000"/>
                  </a:lnSpc>
                  <a:spcBef>
                    <a:spcPts val="488"/>
                  </a:spcBef>
                  <a:buFontTx/>
                  <a:buNone/>
                </a:pPr>
                <a:r>
                  <a:rPr lang="fr-FR" altLang="fr-FR" sz="1700" b="1" u="sng">
                    <a:solidFill>
                      <a:srgbClr val="9BBB59"/>
                    </a:solidFill>
                  </a:rPr>
                  <a:t>LICENCES</a:t>
                </a:r>
              </a:p>
              <a:p>
                <a:pPr eaLnBrk="1" hangingPunct="1">
                  <a:lnSpc>
                    <a:spcPct val="80000"/>
                  </a:lnSpc>
                  <a:spcBef>
                    <a:spcPts val="488"/>
                  </a:spcBef>
                  <a:buFontTx/>
                  <a:buNone/>
                </a:pPr>
                <a:r>
                  <a:rPr lang="fr-FR" altLang="fr-FR" sz="1700">
                    <a:solidFill>
                      <a:srgbClr val="9BBB59"/>
                    </a:solidFill>
                  </a:rPr>
                  <a:t>- Droit Sciences Po</a:t>
                </a:r>
              </a:p>
              <a:p>
                <a:pPr eaLnBrk="1" hangingPunct="1">
                  <a:lnSpc>
                    <a:spcPct val="80000"/>
                  </a:lnSpc>
                  <a:spcBef>
                    <a:spcPts val="488"/>
                  </a:spcBef>
                  <a:buFontTx/>
                  <a:buNone/>
                </a:pPr>
                <a:r>
                  <a:rPr lang="fr-FR" altLang="fr-FR" sz="1700">
                    <a:solidFill>
                      <a:srgbClr val="9BBB59"/>
                    </a:solidFill>
                  </a:rPr>
                  <a:t>- Sociologie</a:t>
                </a:r>
              </a:p>
              <a:p>
                <a:pPr eaLnBrk="1" hangingPunct="1">
                  <a:lnSpc>
                    <a:spcPct val="80000"/>
                  </a:lnSpc>
                  <a:spcBef>
                    <a:spcPts val="488"/>
                  </a:spcBef>
                  <a:buFontTx/>
                  <a:buNone/>
                </a:pPr>
                <a:r>
                  <a:rPr lang="fr-FR" altLang="fr-FR" sz="1700">
                    <a:solidFill>
                      <a:srgbClr val="9BBB59"/>
                    </a:solidFill>
                  </a:rPr>
                  <a:t>- Sciences de l’Homme</a:t>
                </a:r>
              </a:p>
              <a:p>
                <a:pPr eaLnBrk="1" hangingPunct="1">
                  <a:lnSpc>
                    <a:spcPct val="80000"/>
                  </a:lnSpc>
                  <a:spcBef>
                    <a:spcPts val="488"/>
                  </a:spcBef>
                  <a:buFontTx/>
                  <a:buNone/>
                </a:pPr>
                <a:r>
                  <a:rPr lang="fr-FR" altLang="fr-FR" sz="1700">
                    <a:solidFill>
                      <a:srgbClr val="9BBB59"/>
                    </a:solidFill>
                  </a:rPr>
                  <a:t>- Sciences Sociales</a:t>
                </a:r>
              </a:p>
              <a:p>
                <a:pPr eaLnBrk="1" hangingPunct="1">
                  <a:lnSpc>
                    <a:spcPct val="80000"/>
                  </a:lnSpc>
                  <a:spcBef>
                    <a:spcPts val="488"/>
                  </a:spcBef>
                  <a:buFontTx/>
                  <a:buNone/>
                </a:pPr>
                <a:r>
                  <a:rPr lang="fr-FR" altLang="fr-FR" sz="1700">
                    <a:solidFill>
                      <a:srgbClr val="9BBB59"/>
                    </a:solidFill>
                  </a:rPr>
                  <a:t>- Histoire</a:t>
                </a:r>
              </a:p>
              <a:p>
                <a:pPr eaLnBrk="1" hangingPunct="1">
                  <a:lnSpc>
                    <a:spcPct val="80000"/>
                  </a:lnSpc>
                  <a:spcBef>
                    <a:spcPts val="488"/>
                  </a:spcBef>
                  <a:buFontTx/>
                  <a:buNone/>
                </a:pPr>
                <a:r>
                  <a:rPr lang="fr-FR" altLang="fr-FR" sz="1700">
                    <a:solidFill>
                      <a:srgbClr val="9BBB59"/>
                    </a:solidFill>
                  </a:rPr>
                  <a:t>- Géographie – aménagement du territoire</a:t>
                </a:r>
              </a:p>
              <a:p>
                <a:pPr eaLnBrk="1" hangingPunct="1">
                  <a:lnSpc>
                    <a:spcPct val="80000"/>
                  </a:lnSpc>
                  <a:spcBef>
                    <a:spcPts val="488"/>
                  </a:spcBef>
                  <a:buFontTx/>
                  <a:buNone/>
                </a:pPr>
                <a:r>
                  <a:rPr lang="fr-FR" altLang="fr-FR" sz="1700">
                    <a:solidFill>
                      <a:srgbClr val="9BBB59"/>
                    </a:solidFill>
                  </a:rPr>
                  <a:t>- Sciences de l’éducation</a:t>
                </a:r>
              </a:p>
              <a:p>
                <a:pPr eaLnBrk="1" hangingPunct="1">
                  <a:lnSpc>
                    <a:spcPct val="80000"/>
                  </a:lnSpc>
                  <a:spcBef>
                    <a:spcPts val="488"/>
                  </a:spcBef>
                  <a:buFontTx/>
                  <a:buNone/>
                </a:pPr>
                <a:r>
                  <a:rPr lang="fr-FR" altLang="fr-FR" sz="1700">
                    <a:solidFill>
                      <a:srgbClr val="9BBB59"/>
                    </a:solidFill>
                  </a:rPr>
                  <a:t>- Communication</a:t>
                </a:r>
              </a:p>
            </p:txBody>
          </p:sp>
          <p:sp>
            <p:nvSpPr>
              <p:cNvPr id="13352" name="ECOLES…"/>
              <p:cNvSpPr txBox="1">
                <a:spLocks noChangeArrowheads="1"/>
              </p:cNvSpPr>
              <p:nvPr/>
            </p:nvSpPr>
            <p:spPr bwMode="auto">
              <a:xfrm>
                <a:off x="0" y="-83625"/>
                <a:ext cx="2089924" cy="18690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400000"/>
                    <a:headEnd/>
                    <a:tailEnd/>
                  </a14:hiddenLine>
                </a:ext>
              </a:extLst>
            </p:spPr>
            <p:txBody>
              <a:bodyPr lIns="50800" tIns="50800" rIns="50800" bIns="50800" anchor="ctr">
                <a:spAutoFit/>
              </a:bodyPr>
              <a:lstStyle>
                <a:lvl1pPr defTabSz="320675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defTabSz="320675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defTabSz="320675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defTabSz="320675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defTabSz="320675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defTabSz="32067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defTabSz="32067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defTabSz="32067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defTabSz="32067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80000"/>
                  </a:lnSpc>
                  <a:spcBef>
                    <a:spcPts val="488"/>
                  </a:spcBef>
                  <a:buFontTx/>
                  <a:buNone/>
                </a:pPr>
                <a:r>
                  <a:rPr lang="fr-FR" altLang="fr-FR" sz="1700" b="1" u="sng">
                    <a:solidFill>
                      <a:srgbClr val="9BBB59"/>
                    </a:solidFill>
                  </a:rPr>
                  <a:t>ECOLES</a:t>
                </a:r>
              </a:p>
              <a:p>
                <a:pPr eaLnBrk="1" hangingPunct="1">
                  <a:lnSpc>
                    <a:spcPct val="80000"/>
                  </a:lnSpc>
                  <a:spcBef>
                    <a:spcPts val="488"/>
                  </a:spcBef>
                  <a:buFontTx/>
                  <a:buNone/>
                </a:pPr>
                <a:r>
                  <a:rPr lang="fr-FR" altLang="fr-FR" sz="1700">
                    <a:solidFill>
                      <a:srgbClr val="9BBB59"/>
                    </a:solidFill>
                  </a:rPr>
                  <a:t>- IEP</a:t>
                </a:r>
              </a:p>
              <a:p>
                <a:pPr eaLnBrk="1" hangingPunct="1">
                  <a:lnSpc>
                    <a:spcPct val="80000"/>
                  </a:lnSpc>
                  <a:spcBef>
                    <a:spcPts val="488"/>
                  </a:spcBef>
                  <a:buFontTx/>
                  <a:buNone/>
                </a:pPr>
                <a:r>
                  <a:rPr lang="fr-FR" altLang="fr-FR" sz="1700">
                    <a:solidFill>
                      <a:srgbClr val="9BBB59"/>
                    </a:solidFill>
                  </a:rPr>
                  <a:t>- Ecoles de journalisme</a:t>
                </a:r>
              </a:p>
              <a:p>
                <a:pPr eaLnBrk="1" hangingPunct="1">
                  <a:lnSpc>
                    <a:spcPct val="80000"/>
                  </a:lnSpc>
                  <a:spcBef>
                    <a:spcPts val="488"/>
                  </a:spcBef>
                  <a:buFontTx/>
                  <a:buNone/>
                </a:pPr>
                <a:r>
                  <a:rPr lang="fr-FR" altLang="fr-FR" sz="1700">
                    <a:solidFill>
                      <a:srgbClr val="9BBB59"/>
                    </a:solidFill>
                  </a:rPr>
                  <a:t>- Formations du social</a:t>
                </a:r>
              </a:p>
            </p:txBody>
          </p:sp>
          <p:sp>
            <p:nvSpPr>
              <p:cNvPr id="13353" name="CPGE…"/>
              <p:cNvSpPr txBox="1">
                <a:spLocks noChangeArrowheads="1"/>
              </p:cNvSpPr>
              <p:nvPr/>
            </p:nvSpPr>
            <p:spPr bwMode="auto">
              <a:xfrm>
                <a:off x="2499569" y="4611042"/>
                <a:ext cx="2894396" cy="7121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400000"/>
                    <a:headEnd/>
                    <a:tailEnd/>
                  </a14:hiddenLine>
                </a:ext>
              </a:extLst>
            </p:spPr>
            <p:txBody>
              <a:bodyPr lIns="50800" tIns="50800" rIns="50800" bIns="50800" anchor="ctr">
                <a:spAutoFit/>
              </a:bodyPr>
              <a:lstStyle>
                <a:lvl1pPr defTabSz="320675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defTabSz="320675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defTabSz="320675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defTabSz="320675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defTabSz="320675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defTabSz="32067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defTabSz="32067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defTabSz="32067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defTabSz="32067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80000"/>
                  </a:lnSpc>
                  <a:spcBef>
                    <a:spcPts val="488"/>
                  </a:spcBef>
                  <a:buFontTx/>
                  <a:buNone/>
                </a:pPr>
                <a:r>
                  <a:rPr lang="fr-FR" altLang="fr-FR" sz="1700" b="1" u="sng">
                    <a:solidFill>
                      <a:srgbClr val="9BBB59"/>
                    </a:solidFill>
                  </a:rPr>
                  <a:t>CPGE</a:t>
                </a:r>
              </a:p>
              <a:p>
                <a:pPr eaLnBrk="1" hangingPunct="1">
                  <a:lnSpc>
                    <a:spcPct val="80000"/>
                  </a:lnSpc>
                  <a:spcBef>
                    <a:spcPts val="488"/>
                  </a:spcBef>
                  <a:buFontTx/>
                  <a:buNone/>
                </a:pPr>
                <a:r>
                  <a:rPr lang="fr-FR" altLang="fr-FR" sz="1700">
                    <a:solidFill>
                      <a:srgbClr val="9BBB59"/>
                    </a:solidFill>
                  </a:rPr>
                  <a:t>- D1</a:t>
                </a:r>
              </a:p>
            </p:txBody>
          </p:sp>
          <p:sp>
            <p:nvSpPr>
              <p:cNvPr id="13354" name="DUT…"/>
              <p:cNvSpPr txBox="1">
                <a:spLocks noChangeArrowheads="1"/>
              </p:cNvSpPr>
              <p:nvPr/>
            </p:nvSpPr>
            <p:spPr bwMode="auto">
              <a:xfrm>
                <a:off x="2499570" y="5220900"/>
                <a:ext cx="3198366" cy="1039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400000"/>
                    <a:headEnd/>
                    <a:tailEnd/>
                  </a14:hiddenLine>
                </a:ext>
              </a:extLst>
            </p:spPr>
            <p:txBody>
              <a:bodyPr lIns="50800" tIns="50800" rIns="50800" bIns="50800" anchor="ctr">
                <a:spAutoFit/>
              </a:bodyPr>
              <a:lstStyle>
                <a:lvl1pPr defTabSz="320675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defTabSz="320675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defTabSz="320675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defTabSz="320675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defTabSz="320675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defTabSz="32067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defTabSz="32067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defTabSz="32067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defTabSz="32067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80000"/>
                  </a:lnSpc>
                  <a:spcBef>
                    <a:spcPts val="488"/>
                  </a:spcBef>
                  <a:buFontTx/>
                  <a:buNone/>
                </a:pPr>
                <a:r>
                  <a:rPr lang="fr-FR" altLang="fr-FR" sz="1700" b="1" u="sng">
                    <a:solidFill>
                      <a:srgbClr val="9BBB59"/>
                    </a:solidFill>
                  </a:rPr>
                  <a:t>DUT</a:t>
                </a:r>
              </a:p>
              <a:p>
                <a:pPr eaLnBrk="1" hangingPunct="1">
                  <a:lnSpc>
                    <a:spcPct val="80000"/>
                  </a:lnSpc>
                  <a:spcBef>
                    <a:spcPts val="488"/>
                  </a:spcBef>
                  <a:buFontTx/>
                  <a:buNone/>
                </a:pPr>
                <a:r>
                  <a:rPr lang="fr-FR" altLang="fr-FR" sz="1700">
                    <a:solidFill>
                      <a:srgbClr val="9BBB59"/>
                    </a:solidFill>
                  </a:rPr>
                  <a:t>- Carrières sociales</a:t>
                </a:r>
              </a:p>
              <a:p>
                <a:pPr eaLnBrk="1" hangingPunct="1">
                  <a:lnSpc>
                    <a:spcPct val="80000"/>
                  </a:lnSpc>
                  <a:spcBef>
                    <a:spcPts val="488"/>
                  </a:spcBef>
                  <a:buFontTx/>
                  <a:buNone/>
                </a:pPr>
                <a:r>
                  <a:rPr lang="fr-FR" altLang="fr-FR" sz="1700">
                    <a:solidFill>
                      <a:srgbClr val="9BBB59"/>
                    </a:solidFill>
                  </a:rPr>
                  <a:t>- Info-com -journalisme</a:t>
                </a:r>
              </a:p>
            </p:txBody>
          </p:sp>
        </p:grpSp>
      </p:grpSp>
      <p:sp>
        <p:nvSpPr>
          <p:cNvPr id="138" name="Ligne"/>
          <p:cNvSpPr>
            <a:spLocks noChangeShapeType="1"/>
          </p:cNvSpPr>
          <p:nvPr/>
        </p:nvSpPr>
        <p:spPr bwMode="auto">
          <a:xfrm flipH="1">
            <a:off x="3059113" y="3357563"/>
            <a:ext cx="1585912" cy="787400"/>
          </a:xfrm>
          <a:prstGeom prst="line">
            <a:avLst/>
          </a:prstGeom>
          <a:noFill/>
          <a:ln w="25400">
            <a:solidFill>
              <a:srgbClr val="9BBB5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2144" tIns="32144" rIns="32144" bIns="32144"/>
          <a:lstStyle/>
          <a:p>
            <a:endParaRPr lang="fr-FR"/>
          </a:p>
        </p:txBody>
      </p:sp>
      <p:sp>
        <p:nvSpPr>
          <p:cNvPr id="139" name="Groupe"/>
          <p:cNvSpPr/>
          <p:nvPr/>
        </p:nvSpPr>
        <p:spPr>
          <a:xfrm>
            <a:off x="3635173" y="2492173"/>
            <a:ext cx="1873654" cy="1873654"/>
          </a:xfrm>
          <a:prstGeom prst="ellipse">
            <a:avLst/>
          </a:prstGeom>
          <a:solidFill>
            <a:schemeClr val="bg1">
              <a:lumMod val="65000"/>
            </a:schemeClr>
          </a:solidFill>
          <a:ln/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perspectiveFront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 sz="2100" b="0" cap="all">
                <a:solidFill>
                  <a:srgbClr val="FFFFFF"/>
                </a:solidFill>
              </a:defRPr>
            </a:pPr>
            <a:endParaRPr sz="2100" cap="all">
              <a:solidFill>
                <a:srgbClr val="FFFFFF"/>
              </a:solidFill>
            </a:endParaRPr>
          </a:p>
        </p:txBody>
      </p:sp>
      <p:sp>
        <p:nvSpPr>
          <p:cNvPr id="13319" name="Maths"/>
          <p:cNvSpPr txBox="1">
            <a:spLocks noChangeArrowheads="1"/>
          </p:cNvSpPr>
          <p:nvPr/>
        </p:nvSpPr>
        <p:spPr bwMode="auto">
          <a:xfrm>
            <a:off x="6372225" y="2368550"/>
            <a:ext cx="566738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none" lIns="35717" tIns="35717" rIns="35717" bIns="35717" anchor="ctr">
            <a:spAutoFit/>
          </a:bodyPr>
          <a:lstStyle>
            <a:lvl1pPr defTabSz="32067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32067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320675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320675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320675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3206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3206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3206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3206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fr-FR" altLang="fr-FR" sz="2000">
                <a:solidFill>
                  <a:srgbClr val="FFFFFF"/>
                </a:solidFill>
                <a:latin typeface="Arial" panose="020B0604020202020204" pitchFamily="34" charset="0"/>
              </a:rPr>
              <a:t>HLP</a:t>
            </a:r>
          </a:p>
        </p:txBody>
      </p:sp>
      <p:sp>
        <p:nvSpPr>
          <p:cNvPr id="13320" name="SVT"/>
          <p:cNvSpPr txBox="1">
            <a:spLocks noChangeArrowheads="1"/>
          </p:cNvSpPr>
          <p:nvPr/>
        </p:nvSpPr>
        <p:spPr bwMode="auto">
          <a:xfrm>
            <a:off x="4373563" y="1603375"/>
            <a:ext cx="457200" cy="31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fr-FR" altLang="fr-FR" sz="1900">
                <a:solidFill>
                  <a:srgbClr val="FFFFFF"/>
                </a:solidFill>
              </a:rPr>
              <a:t>SVT</a:t>
            </a:r>
          </a:p>
        </p:txBody>
      </p:sp>
      <p:sp>
        <p:nvSpPr>
          <p:cNvPr id="13321" name="Arts"/>
          <p:cNvSpPr txBox="1">
            <a:spLocks noChangeArrowheads="1"/>
          </p:cNvSpPr>
          <p:nvPr/>
        </p:nvSpPr>
        <p:spPr bwMode="auto">
          <a:xfrm>
            <a:off x="2874963" y="2316163"/>
            <a:ext cx="482600" cy="31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fr-FR" altLang="fr-FR" sz="1900">
                <a:solidFill>
                  <a:srgbClr val="FFFFFF"/>
                </a:solidFill>
              </a:rPr>
              <a:t>Arts</a:t>
            </a:r>
          </a:p>
        </p:txBody>
      </p:sp>
      <p:sp>
        <p:nvSpPr>
          <p:cNvPr id="13322" name="LLCE"/>
          <p:cNvSpPr txBox="1">
            <a:spLocks noChangeArrowheads="1"/>
          </p:cNvSpPr>
          <p:nvPr/>
        </p:nvSpPr>
        <p:spPr bwMode="auto">
          <a:xfrm>
            <a:off x="6300788" y="1844675"/>
            <a:ext cx="657225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35717" tIns="35717" rIns="35717" bIns="35717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fr-FR" altLang="fr-FR" sz="2000">
                <a:solidFill>
                  <a:srgbClr val="FFFFFF"/>
                </a:solidFill>
                <a:latin typeface="Arial" panose="020B0604020202020204" pitchFamily="34" charset="0"/>
              </a:rPr>
              <a:t>SES</a:t>
            </a:r>
            <a:endParaRPr lang="fr-FR" altLang="fr-FR" sz="23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3323" name="LLCE"/>
          <p:cNvSpPr txBox="1">
            <a:spLocks noChangeArrowheads="1"/>
          </p:cNvSpPr>
          <p:nvPr/>
        </p:nvSpPr>
        <p:spPr bwMode="auto">
          <a:xfrm>
            <a:off x="6516688" y="2060575"/>
            <a:ext cx="287337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35717" tIns="35717" rIns="35717" bIns="35717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fr-FR" altLang="fr-FR" sz="2500">
                <a:solidFill>
                  <a:srgbClr val="FFFFFF"/>
                </a:solidFill>
              </a:rPr>
              <a:t>+</a:t>
            </a:r>
          </a:p>
        </p:txBody>
      </p:sp>
      <p:sp>
        <p:nvSpPr>
          <p:cNvPr id="146" name="Etudes supérieures envisagées"/>
          <p:cNvSpPr txBox="1">
            <a:spLocks noChangeArrowheads="1"/>
          </p:cNvSpPr>
          <p:nvPr/>
        </p:nvSpPr>
        <p:spPr bwMode="auto">
          <a:xfrm>
            <a:off x="3186113" y="-11113"/>
            <a:ext cx="3417887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5500"/>
              </a:spcBef>
              <a:buFontTx/>
              <a:buNone/>
            </a:pPr>
            <a:r>
              <a:rPr lang="fr-FR" altLang="fr-FR" sz="2100">
                <a:solidFill>
                  <a:srgbClr val="A7A7A7"/>
                </a:solidFill>
                <a:sym typeface="Helvetica Neue Medium"/>
              </a:rPr>
              <a:t>Etudes supérieures envisagées</a:t>
            </a:r>
          </a:p>
        </p:txBody>
      </p:sp>
      <p:sp>
        <p:nvSpPr>
          <p:cNvPr id="147" name="Cercle"/>
          <p:cNvSpPr>
            <a:spLocks noChangeArrowheads="1"/>
          </p:cNvSpPr>
          <p:nvPr/>
        </p:nvSpPr>
        <p:spPr bwMode="auto">
          <a:xfrm>
            <a:off x="1473200" y="328613"/>
            <a:ext cx="6197600" cy="6200775"/>
          </a:xfrm>
          <a:prstGeom prst="ellipse">
            <a:avLst/>
          </a:prstGeom>
          <a:noFill/>
          <a:ln w="25400">
            <a:solidFill>
              <a:srgbClr val="A7A7A7"/>
            </a:solidFill>
            <a:prstDash val="sysDot"/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>
            <a:lvl1pPr defTabSz="32067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32067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320675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320675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320675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3206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3206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3206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3206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3863"/>
              </a:spcBef>
              <a:buFontTx/>
              <a:buNone/>
            </a:pPr>
            <a:endParaRPr lang="fr-FR" altLang="fr-FR" sz="1700">
              <a:solidFill>
                <a:srgbClr val="333333"/>
              </a:solidFill>
              <a:latin typeface="Helvetica Neue Thin"/>
              <a:ea typeface="Helvetica Neue Thin"/>
              <a:cs typeface="Helvetica Neue Thin"/>
              <a:sym typeface="Helvetica Neue Thin"/>
            </a:endParaRPr>
          </a:p>
        </p:txBody>
      </p:sp>
      <p:sp>
        <p:nvSpPr>
          <p:cNvPr id="13326" name="Cercle"/>
          <p:cNvSpPr>
            <a:spLocks noChangeArrowheads="1"/>
          </p:cNvSpPr>
          <p:nvPr/>
        </p:nvSpPr>
        <p:spPr bwMode="auto">
          <a:xfrm>
            <a:off x="3067050" y="1924050"/>
            <a:ext cx="3009900" cy="3009900"/>
          </a:xfrm>
          <a:prstGeom prst="ellipse">
            <a:avLst/>
          </a:prstGeom>
          <a:noFill/>
          <a:ln w="25400">
            <a:solidFill>
              <a:srgbClr val="A7A7A7"/>
            </a:solidFill>
            <a:prstDash val="sysDot"/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>
            <a:lvl1pPr defTabSz="32067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32067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320675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320675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320675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3206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3206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3206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3206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3863"/>
              </a:spcBef>
              <a:buFontTx/>
              <a:buNone/>
            </a:pPr>
            <a:endParaRPr lang="fr-FR" altLang="fr-FR" sz="5000">
              <a:solidFill>
                <a:srgbClr val="333333"/>
              </a:solidFill>
              <a:latin typeface="Helvetica Neue Thin"/>
              <a:ea typeface="Helvetica Neue Thin"/>
              <a:cs typeface="Helvetica Neue Thin"/>
              <a:sym typeface="Helvetica Neue Thin"/>
            </a:endParaRPr>
          </a:p>
        </p:txBody>
      </p:sp>
      <p:sp>
        <p:nvSpPr>
          <p:cNvPr id="149" name="2 spécialités de Terminale"/>
          <p:cNvSpPr txBox="1">
            <a:spLocks noChangeArrowheads="1"/>
          </p:cNvSpPr>
          <p:nvPr/>
        </p:nvSpPr>
        <p:spPr bwMode="auto">
          <a:xfrm>
            <a:off x="3389313" y="1146175"/>
            <a:ext cx="2906712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5500"/>
              </a:spcBef>
              <a:buFontTx/>
              <a:buNone/>
            </a:pPr>
            <a:r>
              <a:rPr lang="fr-FR" altLang="fr-FR" sz="2100">
                <a:solidFill>
                  <a:srgbClr val="A7A7A7"/>
                </a:solidFill>
                <a:sym typeface="Helvetica Neue Medium"/>
              </a:rPr>
              <a:t>2 spécialités de Terminale </a:t>
            </a:r>
          </a:p>
        </p:txBody>
      </p:sp>
      <p:sp>
        <p:nvSpPr>
          <p:cNvPr id="13328" name="3 spécialités de 1ère"/>
          <p:cNvSpPr txBox="1">
            <a:spLocks noChangeArrowheads="1"/>
          </p:cNvSpPr>
          <p:nvPr/>
        </p:nvSpPr>
        <p:spPr bwMode="auto">
          <a:xfrm>
            <a:off x="3981450" y="2033588"/>
            <a:ext cx="1320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fr-FR" altLang="fr-FR" sz="1900">
                <a:solidFill>
                  <a:srgbClr val="A7A7A7"/>
                </a:solidFill>
                <a:sym typeface="Helvetica Neue Medium"/>
              </a:rPr>
              <a:t>3 spécialités </a:t>
            </a:r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fr-FR" altLang="fr-FR" sz="1900">
                <a:solidFill>
                  <a:srgbClr val="A7A7A7"/>
                </a:solidFill>
                <a:sym typeface="Helvetica Neue Medium"/>
              </a:rPr>
              <a:t>en 1ère </a:t>
            </a:r>
          </a:p>
        </p:txBody>
      </p:sp>
      <p:sp>
        <p:nvSpPr>
          <p:cNvPr id="151" name="Cercle"/>
          <p:cNvSpPr/>
          <p:nvPr/>
        </p:nvSpPr>
        <p:spPr>
          <a:xfrm>
            <a:off x="1908175" y="3716338"/>
            <a:ext cx="1208088" cy="1208087"/>
          </a:xfrm>
          <a:prstGeom prst="ellipse">
            <a:avLst/>
          </a:prstGeom>
          <a:solidFill>
            <a:srgbClr val="9BBB59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defTabSz="321457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 sz="1900" b="0">
                <a:solidFill>
                  <a:srgbClr val="FFFFFF"/>
                </a:solidFill>
              </a:defRPr>
            </a:pPr>
            <a:endParaRPr sz="1900">
              <a:solidFill>
                <a:srgbClr val="FFFFFF"/>
              </a:solidFill>
            </a:endParaRPr>
          </a:p>
        </p:txBody>
      </p:sp>
      <p:sp>
        <p:nvSpPr>
          <p:cNvPr id="13330" name="HG…"/>
          <p:cNvSpPr txBox="1">
            <a:spLocks noChangeArrowheads="1"/>
          </p:cNvSpPr>
          <p:nvPr/>
        </p:nvSpPr>
        <p:spPr bwMode="auto">
          <a:xfrm>
            <a:off x="2124075" y="4437063"/>
            <a:ext cx="842963" cy="34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none" lIns="35717" tIns="35717" rIns="35717" bIns="35717" anchor="ctr">
            <a:spAutoFit/>
          </a:bodyPr>
          <a:lstStyle>
            <a:lvl1pPr defTabSz="32067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32067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320675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320675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320675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3206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3206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3206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3206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fr-FR" altLang="fr-FR" sz="2100">
                <a:solidFill>
                  <a:srgbClr val="FFFFFF"/>
                </a:solidFill>
              </a:rPr>
              <a:t>HGGSP</a:t>
            </a:r>
          </a:p>
        </p:txBody>
      </p:sp>
      <p:sp>
        <p:nvSpPr>
          <p:cNvPr id="13331" name="LLCE"/>
          <p:cNvSpPr txBox="1">
            <a:spLocks noChangeArrowheads="1"/>
          </p:cNvSpPr>
          <p:nvPr/>
        </p:nvSpPr>
        <p:spPr bwMode="auto">
          <a:xfrm>
            <a:off x="2268538" y="3860800"/>
            <a:ext cx="468312" cy="35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fr-FR" altLang="fr-FR" sz="2200">
                <a:solidFill>
                  <a:srgbClr val="FFFFFF"/>
                </a:solidFill>
              </a:rPr>
              <a:t>SES</a:t>
            </a:r>
          </a:p>
        </p:txBody>
      </p:sp>
      <p:sp>
        <p:nvSpPr>
          <p:cNvPr id="13332" name="LLCE"/>
          <p:cNvSpPr txBox="1">
            <a:spLocks noChangeArrowheads="1"/>
          </p:cNvSpPr>
          <p:nvPr/>
        </p:nvSpPr>
        <p:spPr bwMode="auto">
          <a:xfrm>
            <a:off x="2411413" y="4076700"/>
            <a:ext cx="42545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35717" tIns="35717" rIns="35717" bIns="35717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fr-FR" altLang="fr-FR" sz="2500">
                <a:solidFill>
                  <a:srgbClr val="FFFFFF"/>
                </a:solidFill>
              </a:rPr>
              <a:t>+</a:t>
            </a:r>
          </a:p>
        </p:txBody>
      </p:sp>
      <p:sp>
        <p:nvSpPr>
          <p:cNvPr id="13333" name="HG…"/>
          <p:cNvSpPr txBox="1">
            <a:spLocks noChangeArrowheads="1"/>
          </p:cNvSpPr>
          <p:nvPr/>
        </p:nvSpPr>
        <p:spPr bwMode="auto">
          <a:xfrm>
            <a:off x="4256088" y="3806825"/>
            <a:ext cx="6635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35717" tIns="35717" rIns="35717" bIns="35717" anchor="ctr">
            <a:spAutoFit/>
          </a:bodyPr>
          <a:lstStyle>
            <a:lvl1pPr defTabSz="32067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32067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320675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320675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320675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3206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3206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3206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3206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fr-FR" altLang="fr-FR" sz="2200">
                <a:solidFill>
                  <a:srgbClr val="FFFFFF"/>
                </a:solidFill>
              </a:rPr>
              <a:t>HLP</a:t>
            </a:r>
          </a:p>
        </p:txBody>
      </p:sp>
      <p:sp>
        <p:nvSpPr>
          <p:cNvPr id="13334" name="HG…"/>
          <p:cNvSpPr txBox="1">
            <a:spLocks noChangeArrowheads="1"/>
          </p:cNvSpPr>
          <p:nvPr/>
        </p:nvSpPr>
        <p:spPr bwMode="auto">
          <a:xfrm>
            <a:off x="4084638" y="3119438"/>
            <a:ext cx="8699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none" lIns="35717" tIns="35717" rIns="35717" bIns="35717" anchor="ctr">
            <a:spAutoFit/>
          </a:bodyPr>
          <a:lstStyle>
            <a:lvl1pPr defTabSz="32067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32067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320675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320675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320675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3206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3206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3206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3206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fr-FR" altLang="fr-FR" sz="2200">
                <a:solidFill>
                  <a:srgbClr val="FFFFFF"/>
                </a:solidFill>
              </a:rPr>
              <a:t>HGGSP</a:t>
            </a:r>
          </a:p>
        </p:txBody>
      </p:sp>
      <p:sp>
        <p:nvSpPr>
          <p:cNvPr id="13335" name="LLCE"/>
          <p:cNvSpPr txBox="1">
            <a:spLocks noChangeArrowheads="1"/>
          </p:cNvSpPr>
          <p:nvPr/>
        </p:nvSpPr>
        <p:spPr bwMode="auto">
          <a:xfrm>
            <a:off x="4256088" y="2573338"/>
            <a:ext cx="482600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fr-FR" altLang="fr-FR" sz="2300">
                <a:solidFill>
                  <a:srgbClr val="FFFFFF"/>
                </a:solidFill>
              </a:rPr>
              <a:t>SES</a:t>
            </a:r>
          </a:p>
        </p:txBody>
      </p:sp>
      <p:sp>
        <p:nvSpPr>
          <p:cNvPr id="13336" name="LLCE"/>
          <p:cNvSpPr txBox="1">
            <a:spLocks noChangeArrowheads="1"/>
          </p:cNvSpPr>
          <p:nvPr/>
        </p:nvSpPr>
        <p:spPr bwMode="auto">
          <a:xfrm>
            <a:off x="4416425" y="2789238"/>
            <a:ext cx="228600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fr-FR" altLang="fr-FR" sz="2500">
                <a:solidFill>
                  <a:srgbClr val="FFFFFF"/>
                </a:solidFill>
              </a:rPr>
              <a:t>+</a:t>
            </a:r>
          </a:p>
        </p:txBody>
      </p:sp>
      <p:sp>
        <p:nvSpPr>
          <p:cNvPr id="13337" name="LLCE"/>
          <p:cNvSpPr txBox="1">
            <a:spLocks noChangeArrowheads="1"/>
          </p:cNvSpPr>
          <p:nvPr/>
        </p:nvSpPr>
        <p:spPr bwMode="auto">
          <a:xfrm>
            <a:off x="4413250" y="3467100"/>
            <a:ext cx="228600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fr-FR" altLang="fr-FR" sz="2500">
                <a:solidFill>
                  <a:srgbClr val="FFFFFF"/>
                </a:solidFill>
              </a:rPr>
              <a:t>+</a:t>
            </a:r>
          </a:p>
        </p:txBody>
      </p:sp>
      <p:grpSp>
        <p:nvGrpSpPr>
          <p:cNvPr id="169" name="Groupe"/>
          <p:cNvGrpSpPr>
            <a:grpSpLocks/>
          </p:cNvGrpSpPr>
          <p:nvPr/>
        </p:nvGrpSpPr>
        <p:grpSpPr bwMode="auto">
          <a:xfrm>
            <a:off x="6516688" y="404813"/>
            <a:ext cx="2627312" cy="4102100"/>
            <a:chOff x="-192206" y="436890"/>
            <a:chExt cx="3737292" cy="5833472"/>
          </a:xfrm>
        </p:grpSpPr>
        <p:grpSp>
          <p:nvGrpSpPr>
            <p:cNvPr id="13339" name="Groupe"/>
            <p:cNvGrpSpPr>
              <a:grpSpLocks/>
            </p:cNvGrpSpPr>
            <p:nvPr/>
          </p:nvGrpSpPr>
          <p:grpSpPr bwMode="auto">
            <a:xfrm>
              <a:off x="-192206" y="436890"/>
              <a:ext cx="3737292" cy="5833472"/>
              <a:chOff x="-192205" y="436891"/>
              <a:chExt cx="3737290" cy="5833470"/>
            </a:xfrm>
          </p:grpSpPr>
          <p:sp>
            <p:nvSpPr>
              <p:cNvPr id="13341" name="Ligne"/>
              <p:cNvSpPr>
                <a:spLocks noChangeShapeType="1"/>
              </p:cNvSpPr>
              <p:nvPr/>
            </p:nvSpPr>
            <p:spPr bwMode="auto">
              <a:xfrm>
                <a:off x="702787" y="3392954"/>
                <a:ext cx="827064" cy="363200"/>
              </a:xfrm>
              <a:prstGeom prst="line">
                <a:avLst/>
              </a:prstGeom>
              <a:noFill/>
              <a:ln w="25400">
                <a:solidFill>
                  <a:srgbClr val="F79646"/>
                </a:solidFill>
                <a:miter lim="4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5718" tIns="45718" rIns="45718" bIns="45718"/>
              <a:lstStyle/>
              <a:p>
                <a:endParaRPr lang="fr-FR"/>
              </a:p>
            </p:txBody>
          </p:sp>
          <p:sp>
            <p:nvSpPr>
              <p:cNvPr id="13342" name="Ligne"/>
              <p:cNvSpPr>
                <a:spLocks noChangeShapeType="1"/>
              </p:cNvSpPr>
              <p:nvPr/>
            </p:nvSpPr>
            <p:spPr bwMode="auto">
              <a:xfrm flipV="1">
                <a:off x="0" y="1386395"/>
                <a:ext cx="208670" cy="836923"/>
              </a:xfrm>
              <a:prstGeom prst="line">
                <a:avLst/>
              </a:prstGeom>
              <a:noFill/>
              <a:ln w="25400">
                <a:solidFill>
                  <a:srgbClr val="F79646"/>
                </a:solidFill>
                <a:miter lim="4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5718" tIns="45718" rIns="45718" bIns="45718"/>
              <a:lstStyle/>
              <a:p>
                <a:endParaRPr lang="fr-FR"/>
              </a:p>
            </p:txBody>
          </p:sp>
          <p:sp>
            <p:nvSpPr>
              <p:cNvPr id="13343" name="Ligne"/>
              <p:cNvSpPr>
                <a:spLocks noChangeShapeType="1"/>
              </p:cNvSpPr>
              <p:nvPr/>
            </p:nvSpPr>
            <p:spPr bwMode="auto">
              <a:xfrm flipH="1">
                <a:off x="630449" y="2109692"/>
                <a:ext cx="971740" cy="530773"/>
              </a:xfrm>
              <a:prstGeom prst="line">
                <a:avLst/>
              </a:prstGeom>
              <a:noFill/>
              <a:ln w="25400">
                <a:solidFill>
                  <a:srgbClr val="F79646"/>
                </a:solidFill>
                <a:miter lim="4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5718" tIns="45718" rIns="45718" bIns="45718"/>
              <a:lstStyle/>
              <a:p>
                <a:endParaRPr lang="fr-FR"/>
              </a:p>
            </p:txBody>
          </p:sp>
          <p:sp>
            <p:nvSpPr>
              <p:cNvPr id="13344" name="LICENCES…"/>
              <p:cNvSpPr txBox="1">
                <a:spLocks noChangeArrowheads="1"/>
              </p:cNvSpPr>
              <p:nvPr/>
            </p:nvSpPr>
            <p:spPr bwMode="auto">
              <a:xfrm>
                <a:off x="1446376" y="2894762"/>
                <a:ext cx="2098709" cy="33755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400000"/>
                    <a:headEnd/>
                    <a:tailEnd/>
                  </a14:hiddenLine>
                </a:ext>
              </a:extLst>
            </p:spPr>
            <p:txBody>
              <a:bodyPr lIns="50800" tIns="50800" rIns="50800" bIns="50800" anchor="ctr">
                <a:spAutoFit/>
              </a:bodyPr>
              <a:lstStyle>
                <a:lvl1pPr defTabSz="320675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defTabSz="320675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defTabSz="320675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defTabSz="320675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defTabSz="320675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defTabSz="32067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defTabSz="32067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defTabSz="32067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defTabSz="32067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80000"/>
                  </a:lnSpc>
                  <a:spcBef>
                    <a:spcPts val="488"/>
                  </a:spcBef>
                  <a:buFontTx/>
                  <a:buNone/>
                </a:pPr>
                <a:r>
                  <a:rPr lang="fr-FR" altLang="fr-FR" sz="1700" b="1" u="sng">
                    <a:solidFill>
                      <a:srgbClr val="F79646"/>
                    </a:solidFill>
                  </a:rPr>
                  <a:t>LICENCES</a:t>
                </a:r>
              </a:p>
              <a:p>
                <a:pPr eaLnBrk="1" hangingPunct="1">
                  <a:lnSpc>
                    <a:spcPct val="80000"/>
                  </a:lnSpc>
                  <a:spcBef>
                    <a:spcPts val="488"/>
                  </a:spcBef>
                  <a:buFontTx/>
                  <a:buChar char="-"/>
                </a:pPr>
                <a:r>
                  <a:rPr lang="fr-FR" altLang="fr-FR" sz="1700">
                    <a:solidFill>
                      <a:srgbClr val="F79646"/>
                    </a:solidFill>
                  </a:rPr>
                  <a:t> Sociologie</a:t>
                </a:r>
              </a:p>
              <a:p>
                <a:pPr eaLnBrk="1" hangingPunct="1">
                  <a:lnSpc>
                    <a:spcPct val="80000"/>
                  </a:lnSpc>
                  <a:spcBef>
                    <a:spcPts val="488"/>
                  </a:spcBef>
                  <a:buFontTx/>
                  <a:buChar char="-"/>
                </a:pPr>
                <a:r>
                  <a:rPr lang="fr-FR" altLang="fr-FR" sz="1700">
                    <a:solidFill>
                      <a:srgbClr val="F79646"/>
                    </a:solidFill>
                  </a:rPr>
                  <a:t> Sciences de l’éducation</a:t>
                </a:r>
              </a:p>
              <a:p>
                <a:pPr eaLnBrk="1" hangingPunct="1">
                  <a:lnSpc>
                    <a:spcPct val="80000"/>
                  </a:lnSpc>
                  <a:spcBef>
                    <a:spcPts val="488"/>
                  </a:spcBef>
                  <a:buFontTx/>
                  <a:buNone/>
                </a:pPr>
                <a:r>
                  <a:rPr lang="fr-FR" altLang="fr-FR" sz="1700">
                    <a:solidFill>
                      <a:srgbClr val="F79646"/>
                    </a:solidFill>
                  </a:rPr>
                  <a:t>- Sciences de l’Homme</a:t>
                </a:r>
              </a:p>
              <a:p>
                <a:pPr eaLnBrk="1" hangingPunct="1">
                  <a:lnSpc>
                    <a:spcPct val="80000"/>
                  </a:lnSpc>
                  <a:spcBef>
                    <a:spcPts val="488"/>
                  </a:spcBef>
                  <a:buFontTx/>
                  <a:buChar char="-"/>
                </a:pPr>
                <a:r>
                  <a:rPr lang="fr-FR" altLang="fr-FR" sz="1700">
                    <a:solidFill>
                      <a:srgbClr val="F79646"/>
                    </a:solidFill>
                  </a:rPr>
                  <a:t> Droit </a:t>
                </a:r>
              </a:p>
              <a:p>
                <a:pPr eaLnBrk="1" hangingPunct="1">
                  <a:lnSpc>
                    <a:spcPct val="80000"/>
                  </a:lnSpc>
                  <a:spcBef>
                    <a:spcPts val="488"/>
                  </a:spcBef>
                  <a:buFontTx/>
                  <a:buChar char="-"/>
                </a:pPr>
                <a:r>
                  <a:rPr lang="fr-FR" altLang="fr-FR" sz="1700">
                    <a:solidFill>
                      <a:srgbClr val="F79646"/>
                    </a:solidFill>
                  </a:rPr>
                  <a:t> Sciences Po</a:t>
                </a:r>
              </a:p>
              <a:p>
                <a:pPr eaLnBrk="1" hangingPunct="1">
                  <a:lnSpc>
                    <a:spcPct val="80000"/>
                  </a:lnSpc>
                  <a:spcBef>
                    <a:spcPts val="488"/>
                  </a:spcBef>
                  <a:buFontTx/>
                  <a:buChar char="-"/>
                </a:pPr>
                <a:r>
                  <a:rPr lang="fr-FR" altLang="fr-FR" sz="1700">
                    <a:solidFill>
                      <a:srgbClr val="F79646"/>
                    </a:solidFill>
                  </a:rPr>
                  <a:t> Philosophie</a:t>
                </a:r>
              </a:p>
            </p:txBody>
          </p:sp>
          <p:sp>
            <p:nvSpPr>
              <p:cNvPr id="13345" name="CPGE…"/>
              <p:cNvSpPr txBox="1">
                <a:spLocks noChangeArrowheads="1"/>
              </p:cNvSpPr>
              <p:nvPr/>
            </p:nvSpPr>
            <p:spPr bwMode="auto">
              <a:xfrm>
                <a:off x="-192205" y="436891"/>
                <a:ext cx="1210360" cy="8433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400000"/>
                    <a:headEnd/>
                    <a:tailEnd/>
                  </a14:hiddenLine>
                </a:ext>
              </a:extLst>
            </p:spPr>
            <p:txBody>
              <a:bodyPr lIns="50800" tIns="50800" rIns="50800" bIns="50800" anchor="ctr">
                <a:spAutoFit/>
              </a:bodyPr>
              <a:lstStyle>
                <a:lvl1pPr defTabSz="320675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defTabSz="320675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defTabSz="320675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defTabSz="320675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defTabSz="320675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defTabSz="32067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defTabSz="32067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defTabSz="32067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defTabSz="32067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80000"/>
                  </a:lnSpc>
                  <a:spcBef>
                    <a:spcPts val="488"/>
                  </a:spcBef>
                  <a:buFontTx/>
                  <a:buNone/>
                </a:pPr>
                <a:r>
                  <a:rPr lang="fr-FR" altLang="fr-FR" sz="1700" b="1" u="sng">
                    <a:solidFill>
                      <a:srgbClr val="F79646"/>
                    </a:solidFill>
                  </a:rPr>
                  <a:t>CPGE</a:t>
                </a:r>
              </a:p>
              <a:p>
                <a:pPr eaLnBrk="1" hangingPunct="1">
                  <a:lnSpc>
                    <a:spcPct val="80000"/>
                  </a:lnSpc>
                  <a:spcBef>
                    <a:spcPts val="488"/>
                  </a:spcBef>
                  <a:buFontTx/>
                  <a:buNone/>
                </a:pPr>
                <a:r>
                  <a:rPr lang="fr-FR" altLang="fr-FR" sz="1700">
                    <a:solidFill>
                      <a:srgbClr val="F79646"/>
                    </a:solidFill>
                  </a:rPr>
                  <a:t>- D1</a:t>
                </a:r>
              </a:p>
            </p:txBody>
          </p:sp>
          <p:sp>
            <p:nvSpPr>
              <p:cNvPr id="13346" name="ECOLES…"/>
              <p:cNvSpPr txBox="1">
                <a:spLocks noChangeArrowheads="1"/>
              </p:cNvSpPr>
              <p:nvPr/>
            </p:nvSpPr>
            <p:spPr bwMode="auto">
              <a:xfrm>
                <a:off x="1002666" y="436891"/>
                <a:ext cx="2542419" cy="11410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400000"/>
                    <a:headEnd/>
                    <a:tailEnd/>
                  </a14:hiddenLine>
                </a:ext>
              </a:extLst>
            </p:spPr>
            <p:txBody>
              <a:bodyPr lIns="50800" tIns="50800" rIns="50800" bIns="50800" anchor="ctr">
                <a:spAutoFit/>
              </a:bodyPr>
              <a:lstStyle>
                <a:lvl1pPr defTabSz="320675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defTabSz="320675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defTabSz="320675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defTabSz="320675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defTabSz="320675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defTabSz="32067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defTabSz="32067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defTabSz="32067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defTabSz="32067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80000"/>
                  </a:lnSpc>
                  <a:spcBef>
                    <a:spcPts val="488"/>
                  </a:spcBef>
                  <a:buFontTx/>
                  <a:buNone/>
                </a:pPr>
                <a:r>
                  <a:rPr lang="fr-FR" altLang="fr-FR" sz="1700" b="1" u="sng">
                    <a:solidFill>
                      <a:srgbClr val="F79646"/>
                    </a:solidFill>
                  </a:rPr>
                  <a:t>ECOLES</a:t>
                </a:r>
              </a:p>
              <a:p>
                <a:pPr eaLnBrk="1" hangingPunct="1">
                  <a:lnSpc>
                    <a:spcPct val="80000"/>
                  </a:lnSpc>
                  <a:spcBef>
                    <a:spcPts val="488"/>
                  </a:spcBef>
                  <a:buFontTx/>
                  <a:buNone/>
                </a:pPr>
                <a:r>
                  <a:rPr lang="fr-FR" altLang="fr-FR" sz="1700">
                    <a:solidFill>
                      <a:srgbClr val="F79646"/>
                    </a:solidFill>
                  </a:rPr>
                  <a:t>- Formations du social</a:t>
                </a:r>
              </a:p>
            </p:txBody>
          </p:sp>
        </p:grpSp>
        <p:sp>
          <p:nvSpPr>
            <p:cNvPr id="13340" name="DUT…"/>
            <p:cNvSpPr txBox="1">
              <a:spLocks noChangeArrowheads="1"/>
            </p:cNvSpPr>
            <p:nvPr/>
          </p:nvSpPr>
          <p:spPr bwMode="auto">
            <a:xfrm>
              <a:off x="1692864" y="1417460"/>
              <a:ext cx="1783118" cy="11410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  <p:txBody>
            <a:bodyPr lIns="50800" tIns="50800" rIns="50800" bIns="50800" anchor="ctr">
              <a:spAutoFit/>
            </a:bodyPr>
            <a:lstStyle>
              <a:lvl1pPr defTabSz="320675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defTabSz="32067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defTabSz="320675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defTabSz="320675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defTabSz="320675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32067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32067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32067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32067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80000"/>
                </a:lnSpc>
                <a:spcBef>
                  <a:spcPts val="488"/>
                </a:spcBef>
                <a:buFontTx/>
                <a:buNone/>
              </a:pPr>
              <a:r>
                <a:rPr lang="fr-FR" altLang="fr-FR" sz="1700" b="1" u="sng">
                  <a:solidFill>
                    <a:srgbClr val="F79646"/>
                  </a:solidFill>
                </a:rPr>
                <a:t>DUT</a:t>
              </a:r>
            </a:p>
            <a:p>
              <a:pPr eaLnBrk="1" hangingPunct="1">
                <a:lnSpc>
                  <a:spcPct val="80000"/>
                </a:lnSpc>
                <a:spcBef>
                  <a:spcPts val="488"/>
                </a:spcBef>
                <a:buFontTx/>
                <a:buNone/>
              </a:pPr>
              <a:r>
                <a:rPr lang="fr-FR" altLang="fr-FR" sz="1700">
                  <a:solidFill>
                    <a:srgbClr val="F79646"/>
                  </a:solidFill>
                </a:rPr>
                <a:t>- Carrières sociales</a:t>
              </a: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" grpId="0" animBg="1" advAuto="0"/>
      <p:bldP spid="137" grpId="0" animBg="1" advAuto="0"/>
      <p:bldP spid="146" grpId="0" animBg="1" advAuto="0"/>
      <p:bldP spid="147" grpId="0" animBg="1" advAuto="0"/>
      <p:bldP spid="149" grpId="0" animBg="1" advAuto="0"/>
      <p:bldP spid="151" grpId="0" animBg="1" advAuto="0"/>
      <p:bldP spid="169" grpId="0" animBg="1" advAuto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solidFill>
            <a:srgbClr val="A80000"/>
          </a:solidFill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666699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571500" indent="-571500" eaLnBrk="1" hangingPunct="1">
              <a:buClr>
                <a:schemeClr val="bg1"/>
              </a:buClr>
              <a:buFont typeface="Lucida Grande"/>
              <a:buNone/>
            </a:pPr>
            <a:r>
              <a:rPr lang="fr-FR" altLang="fr-FR" sz="2800" smtClean="0">
                <a:solidFill>
                  <a:schemeClr val="bg1"/>
                </a:solidFill>
                <a:latin typeface="Abadi MT Condensed Light"/>
              </a:rPr>
              <a:t>Les SES</a:t>
            </a:r>
            <a:r>
              <a:rPr lang="fr-FR" altLang="fr-FR" sz="2800" smtClean="0">
                <a:solidFill>
                  <a:schemeClr val="bg1"/>
                </a:solidFill>
              </a:rPr>
              <a:t> </a:t>
            </a:r>
            <a:r>
              <a:rPr lang="fr-FR" altLang="fr-FR" sz="2800" smtClean="0">
                <a:solidFill>
                  <a:schemeClr val="bg1"/>
                </a:solidFill>
                <a:latin typeface="Abadi MT Condensed Light"/>
              </a:rPr>
              <a:t>: un  enseignement de sp</a:t>
            </a:r>
            <a:r>
              <a:rPr lang="fr-FR" altLang="fr-FR" sz="2800" smtClean="0">
                <a:solidFill>
                  <a:schemeClr val="bg1"/>
                </a:solidFill>
              </a:rPr>
              <a:t>é</a:t>
            </a:r>
            <a:r>
              <a:rPr lang="fr-FR" altLang="fr-FR" sz="2800" smtClean="0">
                <a:solidFill>
                  <a:schemeClr val="bg1"/>
                </a:solidFill>
                <a:latin typeface="Abadi MT Condensed Light"/>
              </a:rPr>
              <a:t>cialit</a:t>
            </a:r>
            <a:r>
              <a:rPr lang="fr-FR" altLang="fr-FR" sz="2800" smtClean="0">
                <a:solidFill>
                  <a:schemeClr val="bg1"/>
                </a:solidFill>
              </a:rPr>
              <a:t>é</a:t>
            </a:r>
            <a:r>
              <a:rPr lang="fr-FR" altLang="fr-FR" sz="2800" smtClean="0">
                <a:solidFill>
                  <a:schemeClr val="bg1"/>
                </a:solidFill>
                <a:latin typeface="Abadi MT Condensed Light"/>
              </a:rPr>
              <a:t> pluridisciplinaire</a:t>
            </a:r>
          </a:p>
        </p:txBody>
      </p:sp>
      <p:pic>
        <p:nvPicPr>
          <p:cNvPr id="4099" name="Imag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0663" y="2284413"/>
            <a:ext cx="3879850" cy="257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Rectangle : coins arrondis 6"/>
          <p:cNvSpPr>
            <a:spLocks noChangeArrowheads="1"/>
          </p:cNvSpPr>
          <p:nvPr/>
        </p:nvSpPr>
        <p:spPr bwMode="auto">
          <a:xfrm>
            <a:off x="898525" y="4949825"/>
            <a:ext cx="3536950" cy="1711325"/>
          </a:xfrm>
          <a:prstGeom prst="roundRect">
            <a:avLst>
              <a:gd name="adj" fmla="val 16667"/>
            </a:avLst>
          </a:prstGeom>
          <a:solidFill>
            <a:srgbClr val="A8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8989B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800" b="1">
                <a:solidFill>
                  <a:srgbClr val="FFFFFF"/>
                </a:solidFill>
                <a:cs typeface="Times New Roman" panose="02020603050405020304" pitchFamily="18" charset="0"/>
              </a:rPr>
              <a:t>SOCIOLOGIE</a:t>
            </a:r>
            <a:endParaRPr lang="fr-FR" altLang="fr-FR" sz="1400"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000">
                <a:solidFill>
                  <a:srgbClr val="FFFFFF"/>
                </a:solidFill>
                <a:cs typeface="Times New Roman" panose="02020603050405020304" pitchFamily="18" charset="0"/>
              </a:rPr>
              <a:t> </a:t>
            </a:r>
            <a:endParaRPr lang="fr-FR" altLang="fr-FR" sz="1400"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>
                <a:srgbClr val="FFFFFF"/>
              </a:buClr>
              <a:buSzPts val="1100"/>
              <a:buFont typeface="Wingdings" panose="05000000000000000000" pitchFamily="2" charset="2"/>
              <a:buChar char=""/>
            </a:pPr>
            <a:r>
              <a:rPr lang="fr-FR" altLang="fr-FR" sz="1400">
                <a:solidFill>
                  <a:srgbClr val="FFFFFF"/>
                </a:solidFill>
                <a:cs typeface="Times New Roman" panose="02020603050405020304" pitchFamily="18" charset="0"/>
              </a:rPr>
              <a:t> La socialisation et les comportements sociaux ?</a:t>
            </a:r>
            <a:endParaRPr lang="fr-FR" altLang="fr-FR" sz="1400"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>
                <a:srgbClr val="FFFFFF"/>
              </a:buClr>
              <a:buSzPts val="1100"/>
              <a:buFont typeface="Wingdings" panose="05000000000000000000" pitchFamily="2" charset="2"/>
              <a:buChar char=""/>
            </a:pPr>
            <a:r>
              <a:rPr lang="fr-FR" altLang="fr-FR" sz="1400">
                <a:solidFill>
                  <a:srgbClr val="FFFFFF"/>
                </a:solidFill>
                <a:cs typeface="Times New Roman" panose="02020603050405020304" pitchFamily="18" charset="0"/>
              </a:rPr>
              <a:t> Comment se construisent  et évoluent  les liens sociaux ? </a:t>
            </a:r>
            <a:endParaRPr lang="fr-FR" altLang="fr-FR" sz="1400"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>
                <a:srgbClr val="FFFFFF"/>
              </a:buClr>
              <a:buSzPts val="1100"/>
              <a:buFont typeface="Wingdings" panose="05000000000000000000" pitchFamily="2" charset="2"/>
              <a:buChar char=""/>
            </a:pPr>
            <a:r>
              <a:rPr lang="fr-FR" altLang="fr-FR" sz="1400">
                <a:solidFill>
                  <a:srgbClr val="FFFFFF"/>
                </a:solidFill>
                <a:cs typeface="Times New Roman" panose="02020603050405020304" pitchFamily="18" charset="0"/>
              </a:rPr>
              <a:t> Comment expliquer les phénomènes </a:t>
            </a:r>
          </a:p>
          <a:p>
            <a:pPr eaLnBrk="1" hangingPunct="1">
              <a:spcBef>
                <a:spcPct val="0"/>
              </a:spcBef>
              <a:buClr>
                <a:srgbClr val="FFFFFF"/>
              </a:buClr>
              <a:buSzPts val="1100"/>
              <a:buFont typeface="Wingdings" panose="05000000000000000000" pitchFamily="2" charset="2"/>
              <a:buNone/>
            </a:pPr>
            <a:r>
              <a:rPr lang="fr-FR" altLang="fr-FR" sz="1400">
                <a:solidFill>
                  <a:srgbClr val="FFFFFF"/>
                </a:solidFill>
                <a:cs typeface="Times New Roman" panose="02020603050405020304" pitchFamily="18" charset="0"/>
              </a:rPr>
              <a:t>     de déviance ?</a:t>
            </a:r>
            <a:endParaRPr lang="fr-FR" altLang="fr-FR" sz="1400">
              <a:cs typeface="Times New Roman" panose="02020603050405020304" pitchFamily="18" charset="0"/>
            </a:endParaRPr>
          </a:p>
        </p:txBody>
      </p:sp>
      <p:sp>
        <p:nvSpPr>
          <p:cNvPr id="4101" name="Rectangle : coins arrondis 8"/>
          <p:cNvSpPr>
            <a:spLocks noChangeArrowheads="1"/>
          </p:cNvSpPr>
          <p:nvPr/>
        </p:nvSpPr>
        <p:spPr bwMode="auto">
          <a:xfrm>
            <a:off x="4700588" y="4949825"/>
            <a:ext cx="3587750" cy="1633538"/>
          </a:xfrm>
          <a:prstGeom prst="roundRect">
            <a:avLst>
              <a:gd name="adj" fmla="val 16667"/>
            </a:avLst>
          </a:prstGeom>
          <a:solidFill>
            <a:srgbClr val="43436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434365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271463" indent="-27146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4588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800" b="1">
                <a:solidFill>
                  <a:srgbClr val="FFFFFF"/>
                </a:solidFill>
                <a:cs typeface="Times New Roman" panose="02020603050405020304" pitchFamily="18" charset="0"/>
              </a:rPr>
              <a:t>REGARDS CROISÉS</a:t>
            </a:r>
            <a:endParaRPr lang="fr-FR" altLang="fr-FR" sz="1400"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000">
                <a:solidFill>
                  <a:srgbClr val="FFFFFF"/>
                </a:solidFill>
                <a:cs typeface="Times New Roman" panose="02020603050405020304" pitchFamily="18" charset="0"/>
              </a:rPr>
              <a:t> </a:t>
            </a:r>
            <a:endParaRPr lang="fr-FR" altLang="fr-FR" sz="1400"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>
                <a:srgbClr val="FFFFFF"/>
              </a:buClr>
              <a:buSzPts val="1100"/>
              <a:buFont typeface="Wingdings" panose="05000000000000000000" pitchFamily="2" charset="2"/>
              <a:buChar char=""/>
            </a:pPr>
            <a:r>
              <a:rPr lang="fr-FR" altLang="fr-FR" sz="1400">
                <a:solidFill>
                  <a:srgbClr val="FFFFFF"/>
                </a:solidFill>
                <a:cs typeface="Times New Roman" panose="02020603050405020304" pitchFamily="18" charset="0"/>
              </a:rPr>
              <a:t>Comment sont gérés les risques dans les sociétés développées ? </a:t>
            </a:r>
            <a:endParaRPr lang="fr-FR" altLang="fr-FR" sz="1400"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>
                <a:srgbClr val="FFFFFF"/>
              </a:buClr>
              <a:buSzPts val="1100"/>
              <a:buFont typeface="Wingdings" panose="05000000000000000000" pitchFamily="2" charset="2"/>
              <a:buChar char=""/>
            </a:pPr>
            <a:r>
              <a:rPr lang="fr-FR" altLang="fr-FR" sz="1400">
                <a:solidFill>
                  <a:srgbClr val="FFFFFF"/>
                </a:solidFill>
                <a:cs typeface="Times New Roman" panose="02020603050405020304" pitchFamily="18" charset="0"/>
              </a:rPr>
              <a:t>Comment les entreprises sont-elles organisées et gouvernées ?</a:t>
            </a:r>
            <a:endParaRPr lang="fr-FR" altLang="fr-FR" sz="1400">
              <a:cs typeface="Times New Roman" panose="02020603050405020304" pitchFamily="18" charset="0"/>
            </a:endParaRPr>
          </a:p>
        </p:txBody>
      </p:sp>
      <p:sp>
        <p:nvSpPr>
          <p:cNvPr id="4102" name="Zone de texte 2"/>
          <p:cNvSpPr txBox="1">
            <a:spLocks noChangeArrowheads="1"/>
          </p:cNvSpPr>
          <p:nvPr/>
        </p:nvSpPr>
        <p:spPr bwMode="auto">
          <a:xfrm>
            <a:off x="2616200" y="1574800"/>
            <a:ext cx="4379913" cy="677863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2000" b="1">
                <a:cs typeface="Times New Roman" panose="02020603050405020304" pitchFamily="18" charset="0"/>
              </a:rPr>
              <a:t>Sciences Economiques et Sociales</a:t>
            </a:r>
            <a:endParaRPr lang="fr-FR" altLang="fr-FR" sz="1600"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800">
                <a:cs typeface="Times New Roman" panose="02020603050405020304" pitchFamily="18" charset="0"/>
              </a:rPr>
              <a:t>(programme de 1</a:t>
            </a:r>
            <a:r>
              <a:rPr lang="fr-FR" altLang="fr-FR" sz="1800" baseline="30000">
                <a:cs typeface="Times New Roman" panose="02020603050405020304" pitchFamily="18" charset="0"/>
              </a:rPr>
              <a:t>ère</a:t>
            </a:r>
            <a:r>
              <a:rPr lang="fr-FR" altLang="fr-FR" sz="1800">
                <a:cs typeface="Times New Roman" panose="02020603050405020304" pitchFamily="18" charset="0"/>
              </a:rPr>
              <a:t>) : 4 heures par semaine</a:t>
            </a:r>
            <a:endParaRPr lang="fr-FR" altLang="fr-FR" sz="1600">
              <a:cs typeface="Times New Roman" panose="02020603050405020304" pitchFamily="18" charset="0"/>
            </a:endParaRPr>
          </a:p>
        </p:txBody>
      </p:sp>
      <p:sp>
        <p:nvSpPr>
          <p:cNvPr id="4103" name="Rectangle : coins arrondis 5"/>
          <p:cNvSpPr>
            <a:spLocks noChangeArrowheads="1"/>
          </p:cNvSpPr>
          <p:nvPr/>
        </p:nvSpPr>
        <p:spPr bwMode="auto">
          <a:xfrm>
            <a:off x="898525" y="2257425"/>
            <a:ext cx="2295525" cy="2628900"/>
          </a:xfrm>
          <a:prstGeom prst="roundRect">
            <a:avLst>
              <a:gd name="adj" fmla="val 16667"/>
            </a:avLst>
          </a:prstGeom>
          <a:solidFill>
            <a:srgbClr val="9BBB59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666699"/>
                </a:solidFill>
                <a:miter lim="800000"/>
                <a:headEnd/>
                <a:tailEnd/>
              </a14:hiddenLine>
            </a:ext>
          </a:extLst>
        </p:spPr>
        <p:txBody>
          <a:bodyPr lIns="18000" tIns="10800" rIns="18000" bIns="10800" anchor="ctr"/>
          <a:lstStyle>
            <a:lvl1pPr marL="177800" indent="-1778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800" b="1">
                <a:solidFill>
                  <a:srgbClr val="FFFFFF"/>
                </a:solidFill>
                <a:cs typeface="Times New Roman" panose="02020603050405020304" pitchFamily="18" charset="0"/>
              </a:rPr>
              <a:t>SCIENCE ÉCONOMIQUE</a:t>
            </a:r>
            <a:endParaRPr lang="fr-FR" altLang="fr-FR" sz="1400"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800">
                <a:cs typeface="Times New Roman" panose="02020603050405020304" pitchFamily="18" charset="0"/>
              </a:rPr>
              <a:t> </a:t>
            </a:r>
            <a:endParaRPr lang="fr-FR" altLang="fr-FR" sz="1400"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>
                <a:srgbClr val="FFFFFF"/>
              </a:buClr>
              <a:buSzPts val="1100"/>
              <a:buFont typeface="Wingdings" panose="05000000000000000000" pitchFamily="2" charset="2"/>
              <a:buChar char=""/>
            </a:pPr>
            <a:r>
              <a:rPr lang="fr-FR" altLang="fr-FR" sz="1400">
                <a:solidFill>
                  <a:srgbClr val="FFFFFF"/>
                </a:solidFill>
                <a:cs typeface="Times New Roman" panose="02020603050405020304" pitchFamily="18" charset="0"/>
              </a:rPr>
              <a:t> Le fonctionnement des différents types de marché.</a:t>
            </a:r>
          </a:p>
          <a:p>
            <a:pPr eaLnBrk="1" hangingPunct="1">
              <a:spcBef>
                <a:spcPct val="0"/>
              </a:spcBef>
              <a:buClr>
                <a:srgbClr val="FFFFFF"/>
              </a:buClr>
              <a:buSzPts val="1100"/>
              <a:buFont typeface="Wingdings" panose="05000000000000000000" pitchFamily="2" charset="2"/>
              <a:buChar char=""/>
            </a:pPr>
            <a:r>
              <a:rPr lang="fr-FR" altLang="fr-FR" sz="1400">
                <a:solidFill>
                  <a:srgbClr val="FFFFFF"/>
                </a:solidFill>
                <a:cs typeface="Times New Roman" panose="02020603050405020304" pitchFamily="18" charset="0"/>
              </a:rPr>
              <a:t>Le financement de l’économie et la  monnaie.</a:t>
            </a:r>
            <a:endParaRPr lang="fr-FR" altLang="fr-FR" sz="1400">
              <a:cs typeface="Times New Roman" panose="02020603050405020304" pitchFamily="18" charset="0"/>
            </a:endParaRPr>
          </a:p>
        </p:txBody>
      </p:sp>
      <p:sp>
        <p:nvSpPr>
          <p:cNvPr id="4104" name="Rectangle : coins arrondis 7"/>
          <p:cNvSpPr>
            <a:spLocks noChangeArrowheads="1"/>
          </p:cNvSpPr>
          <p:nvPr/>
        </p:nvSpPr>
        <p:spPr bwMode="auto">
          <a:xfrm>
            <a:off x="5949950" y="2257425"/>
            <a:ext cx="2322513" cy="2628900"/>
          </a:xfrm>
          <a:prstGeom prst="roundRect">
            <a:avLst>
              <a:gd name="adj" fmla="val 16667"/>
            </a:avLst>
          </a:prstGeom>
          <a:solidFill>
            <a:srgbClr val="F79646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9E9EBE"/>
                </a:solidFill>
                <a:miter lim="800000"/>
                <a:headEnd/>
                <a:tailEnd/>
              </a14:hiddenLine>
            </a:ext>
          </a:extLst>
        </p:spPr>
        <p:txBody>
          <a:bodyPr lIns="18000" rIns="180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700" b="1">
                <a:solidFill>
                  <a:srgbClr val="FFFFFF"/>
                </a:solidFill>
                <a:cs typeface="Times New Roman" panose="02020603050405020304" pitchFamily="18" charset="0"/>
              </a:rPr>
              <a:t> </a:t>
            </a:r>
            <a:endParaRPr lang="fr-FR" altLang="fr-FR" sz="800"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800" b="1">
                <a:solidFill>
                  <a:srgbClr val="FFFFFF"/>
                </a:solidFill>
                <a:cs typeface="Times New Roman" panose="02020603050405020304" pitchFamily="18" charset="0"/>
              </a:rPr>
              <a:t>SCIENCE</a:t>
            </a:r>
            <a:endParaRPr lang="fr-FR" altLang="fr-FR" sz="1400"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800" b="1">
                <a:solidFill>
                  <a:srgbClr val="FFFFFF"/>
                </a:solidFill>
                <a:cs typeface="Times New Roman" panose="02020603050405020304" pitchFamily="18" charset="0"/>
              </a:rPr>
              <a:t>POLITIQUE</a:t>
            </a:r>
            <a:endParaRPr lang="fr-FR" altLang="fr-FR" sz="1400"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400">
                <a:solidFill>
                  <a:srgbClr val="FFFFFF"/>
                </a:solidFill>
                <a:cs typeface="Times New Roman" panose="02020603050405020304" pitchFamily="18" charset="0"/>
              </a:rPr>
              <a:t> </a:t>
            </a:r>
            <a:endParaRPr lang="fr-FR" altLang="fr-FR" sz="1400"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>
                <a:srgbClr val="FFFFFF"/>
              </a:buClr>
              <a:buSzPts val="1100"/>
              <a:buFont typeface="Wingdings" panose="05000000000000000000" pitchFamily="2" charset="2"/>
              <a:buChar char=""/>
            </a:pPr>
            <a:r>
              <a:rPr lang="fr-FR" altLang="fr-FR" sz="1400">
                <a:solidFill>
                  <a:srgbClr val="FFFFFF"/>
                </a:solidFill>
                <a:cs typeface="Times New Roman" panose="02020603050405020304" pitchFamily="18" charset="0"/>
              </a:rPr>
              <a:t> La formation et  </a:t>
            </a:r>
          </a:p>
          <a:p>
            <a:pPr eaLnBrk="1" hangingPunct="1">
              <a:spcBef>
                <a:spcPct val="0"/>
              </a:spcBef>
              <a:buClr>
                <a:srgbClr val="FFFFFF"/>
              </a:buClr>
              <a:buSzPts val="1100"/>
              <a:buFont typeface="Wingdings" panose="05000000000000000000" pitchFamily="2" charset="2"/>
              <a:buNone/>
            </a:pPr>
            <a:r>
              <a:rPr lang="fr-FR" altLang="fr-FR" sz="1400">
                <a:solidFill>
                  <a:srgbClr val="FFFFFF"/>
                </a:solidFill>
                <a:cs typeface="Times New Roman" panose="02020603050405020304" pitchFamily="18" charset="0"/>
              </a:rPr>
              <a:t>     l’expression de </a:t>
            </a:r>
          </a:p>
          <a:p>
            <a:pPr eaLnBrk="1" hangingPunct="1">
              <a:spcBef>
                <a:spcPct val="0"/>
              </a:spcBef>
              <a:buClr>
                <a:srgbClr val="FFFFFF"/>
              </a:buClr>
              <a:buSzPts val="1100"/>
              <a:buFont typeface="Wingdings" panose="05000000000000000000" pitchFamily="2" charset="2"/>
              <a:buNone/>
            </a:pPr>
            <a:r>
              <a:rPr lang="fr-FR" altLang="fr-FR" sz="1400">
                <a:solidFill>
                  <a:srgbClr val="FFFFFF"/>
                </a:solidFill>
                <a:cs typeface="Times New Roman" panose="02020603050405020304" pitchFamily="18" charset="0"/>
              </a:rPr>
              <a:t>     l’opinion publique . </a:t>
            </a:r>
            <a:endParaRPr lang="fr-FR" altLang="fr-FR" sz="1400"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>
                <a:srgbClr val="FFFFFF"/>
              </a:buClr>
              <a:buSzPts val="1100"/>
              <a:buFont typeface="Wingdings" panose="05000000000000000000" pitchFamily="2" charset="2"/>
              <a:buChar char=""/>
            </a:pPr>
            <a:r>
              <a:rPr lang="fr-FR" altLang="fr-FR" sz="1400">
                <a:solidFill>
                  <a:srgbClr val="FFFFFF"/>
                </a:solidFill>
                <a:cs typeface="Times New Roman" panose="02020603050405020304" pitchFamily="18" charset="0"/>
              </a:rPr>
              <a:t> Comment expliquer </a:t>
            </a:r>
          </a:p>
          <a:p>
            <a:pPr eaLnBrk="1" hangingPunct="1">
              <a:spcBef>
                <a:spcPct val="0"/>
              </a:spcBef>
              <a:buClr>
                <a:srgbClr val="FFFFFF"/>
              </a:buClr>
              <a:buSzPts val="1100"/>
              <a:buFont typeface="Wingdings" panose="05000000000000000000" pitchFamily="2" charset="2"/>
              <a:buNone/>
            </a:pPr>
            <a:r>
              <a:rPr lang="fr-FR" altLang="fr-FR" sz="1400">
                <a:solidFill>
                  <a:srgbClr val="FFFFFF"/>
                </a:solidFill>
                <a:cs typeface="Times New Roman" panose="02020603050405020304" pitchFamily="18" charset="0"/>
              </a:rPr>
              <a:t>     le vote et</a:t>
            </a:r>
          </a:p>
          <a:p>
            <a:pPr eaLnBrk="1" hangingPunct="1">
              <a:spcBef>
                <a:spcPct val="0"/>
              </a:spcBef>
              <a:buClr>
                <a:srgbClr val="FFFFFF"/>
              </a:buClr>
              <a:buSzPts val="1100"/>
              <a:buFont typeface="Wingdings" panose="05000000000000000000" pitchFamily="2" charset="2"/>
              <a:buNone/>
            </a:pPr>
            <a:r>
              <a:rPr lang="fr-FR" altLang="fr-FR" sz="1400">
                <a:solidFill>
                  <a:srgbClr val="FFFFFF"/>
                </a:solidFill>
                <a:cs typeface="Times New Roman" panose="02020603050405020304" pitchFamily="18" charset="0"/>
              </a:rPr>
              <a:t>     l’abstention ?</a:t>
            </a:r>
            <a:endParaRPr lang="fr-FR" altLang="fr-FR" sz="140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>
          <a:solidFill>
            <a:srgbClr val="A80000"/>
          </a:solidFill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666699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571500" indent="-571500" eaLnBrk="1" hangingPunct="1">
              <a:buClr>
                <a:schemeClr val="bg1"/>
              </a:buClr>
              <a:buFont typeface="Lucida Grande"/>
              <a:buNone/>
            </a:pPr>
            <a:r>
              <a:rPr lang="fr-FR" altLang="fr-FR" sz="2800" smtClean="0">
                <a:solidFill>
                  <a:schemeClr val="bg1"/>
                </a:solidFill>
                <a:latin typeface="Abadi MT Condensed Light"/>
              </a:rPr>
              <a:t>Les SES</a:t>
            </a:r>
            <a:r>
              <a:rPr lang="fr-FR" altLang="fr-FR" sz="2800" smtClean="0">
                <a:solidFill>
                  <a:schemeClr val="bg1"/>
                </a:solidFill>
              </a:rPr>
              <a:t> </a:t>
            </a:r>
            <a:r>
              <a:rPr lang="fr-FR" altLang="fr-FR" sz="2800" smtClean="0">
                <a:solidFill>
                  <a:schemeClr val="bg1"/>
                </a:solidFill>
                <a:latin typeface="Abadi MT Condensed Light"/>
              </a:rPr>
              <a:t>: un  enseignement de sp</a:t>
            </a:r>
            <a:r>
              <a:rPr lang="fr-FR" altLang="fr-FR" sz="2800" smtClean="0">
                <a:solidFill>
                  <a:schemeClr val="bg1"/>
                </a:solidFill>
              </a:rPr>
              <a:t>é</a:t>
            </a:r>
            <a:r>
              <a:rPr lang="fr-FR" altLang="fr-FR" sz="2800" smtClean="0">
                <a:solidFill>
                  <a:schemeClr val="bg1"/>
                </a:solidFill>
                <a:latin typeface="Abadi MT Condensed Light"/>
              </a:rPr>
              <a:t>cialit</a:t>
            </a:r>
            <a:r>
              <a:rPr lang="fr-FR" altLang="fr-FR" sz="2800" smtClean="0">
                <a:solidFill>
                  <a:schemeClr val="bg1"/>
                </a:solidFill>
              </a:rPr>
              <a:t>é</a:t>
            </a:r>
            <a:r>
              <a:rPr lang="fr-FR" altLang="fr-FR" sz="2800" smtClean="0">
                <a:solidFill>
                  <a:schemeClr val="bg1"/>
                </a:solidFill>
                <a:latin typeface="Abadi MT Condensed Light"/>
              </a:rPr>
              <a:t> pluridisciplinaire</a:t>
            </a:r>
          </a:p>
        </p:txBody>
      </p:sp>
      <p:pic>
        <p:nvPicPr>
          <p:cNvPr id="5123" name="Imag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0663" y="2284413"/>
            <a:ext cx="3879850" cy="257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Rectangle : coins arrondis 6"/>
          <p:cNvSpPr>
            <a:spLocks noChangeArrowheads="1"/>
          </p:cNvSpPr>
          <p:nvPr/>
        </p:nvSpPr>
        <p:spPr bwMode="auto">
          <a:xfrm>
            <a:off x="781050" y="4949825"/>
            <a:ext cx="3654425" cy="1711325"/>
          </a:xfrm>
          <a:prstGeom prst="roundRect">
            <a:avLst>
              <a:gd name="adj" fmla="val 16667"/>
            </a:avLst>
          </a:prstGeom>
          <a:solidFill>
            <a:srgbClr val="A8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8989B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800" b="1">
                <a:solidFill>
                  <a:srgbClr val="FFFFFF"/>
                </a:solidFill>
                <a:cs typeface="Times New Roman" panose="02020603050405020304" pitchFamily="18" charset="0"/>
              </a:rPr>
              <a:t>SOCIOLOGIE</a:t>
            </a:r>
            <a:endParaRPr lang="fr-FR" altLang="fr-FR" sz="1400"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000">
                <a:solidFill>
                  <a:srgbClr val="FFFFFF"/>
                </a:solidFill>
                <a:cs typeface="Times New Roman" panose="02020603050405020304" pitchFamily="18" charset="0"/>
              </a:rPr>
              <a:t> </a:t>
            </a:r>
            <a:endParaRPr lang="fr-FR" altLang="fr-FR" sz="1400"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>
                <a:srgbClr val="FFFFFF"/>
              </a:buClr>
              <a:buSzPts val="1100"/>
              <a:buFont typeface="Wingdings" panose="05000000000000000000" pitchFamily="2" charset="2"/>
              <a:buChar char=""/>
            </a:pPr>
            <a:r>
              <a:rPr lang="fr-FR" altLang="fr-FR" sz="1400">
                <a:solidFill>
                  <a:srgbClr val="FFFFFF"/>
                </a:solidFill>
                <a:cs typeface="Times New Roman" panose="02020603050405020304" pitchFamily="18" charset="0"/>
              </a:rPr>
              <a:t> Comment est structurée la société française ?</a:t>
            </a:r>
            <a:endParaRPr lang="fr-FR" altLang="fr-FR" sz="1400"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>
                <a:srgbClr val="FFFFFF"/>
              </a:buClr>
              <a:buSzPts val="1100"/>
              <a:buFont typeface="Wingdings" panose="05000000000000000000" pitchFamily="2" charset="2"/>
              <a:buChar char=""/>
            </a:pPr>
            <a:r>
              <a:rPr lang="fr-FR" altLang="fr-FR" sz="1400">
                <a:solidFill>
                  <a:srgbClr val="FFFFFF"/>
                </a:solidFill>
                <a:cs typeface="Times New Roman" panose="02020603050405020304" pitchFamily="18" charset="0"/>
              </a:rPr>
              <a:t> Quelles sont les mutations du travail et de l’emploi ?</a:t>
            </a:r>
            <a:endParaRPr lang="fr-FR" altLang="fr-FR" sz="1400"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>
                <a:srgbClr val="FFFFFF"/>
              </a:buClr>
              <a:buSzPts val="1100"/>
              <a:buFont typeface="Wingdings" panose="05000000000000000000" pitchFamily="2" charset="2"/>
              <a:buChar char=""/>
            </a:pPr>
            <a:r>
              <a:rPr lang="fr-FR" altLang="fr-FR" sz="1400">
                <a:solidFill>
                  <a:srgbClr val="FFFFFF"/>
                </a:solidFill>
                <a:cs typeface="Times New Roman" panose="02020603050405020304" pitchFamily="18" charset="0"/>
              </a:rPr>
              <a:t>  Caractéristiques et facteurs de la mobilité sociale dont le rôle de l’école ? </a:t>
            </a:r>
          </a:p>
        </p:txBody>
      </p:sp>
      <p:sp>
        <p:nvSpPr>
          <p:cNvPr id="5125" name="Rectangle : coins arrondis 8"/>
          <p:cNvSpPr>
            <a:spLocks noChangeArrowheads="1"/>
          </p:cNvSpPr>
          <p:nvPr/>
        </p:nvSpPr>
        <p:spPr bwMode="auto">
          <a:xfrm>
            <a:off x="4700588" y="4949825"/>
            <a:ext cx="3587750" cy="1633538"/>
          </a:xfrm>
          <a:prstGeom prst="roundRect">
            <a:avLst>
              <a:gd name="adj" fmla="val 16667"/>
            </a:avLst>
          </a:prstGeom>
          <a:solidFill>
            <a:srgbClr val="43436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434365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271463" indent="-27146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4588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800" b="1">
                <a:solidFill>
                  <a:srgbClr val="FFFFFF"/>
                </a:solidFill>
                <a:cs typeface="Times New Roman" panose="02020603050405020304" pitchFamily="18" charset="0"/>
              </a:rPr>
              <a:t>REGARDS CROISÉS</a:t>
            </a:r>
            <a:endParaRPr lang="fr-FR" altLang="fr-FR" sz="1400"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000">
                <a:solidFill>
                  <a:srgbClr val="FFFFFF"/>
                </a:solidFill>
                <a:cs typeface="Times New Roman" panose="02020603050405020304" pitchFamily="18" charset="0"/>
              </a:rPr>
              <a:t> </a:t>
            </a:r>
            <a:endParaRPr lang="fr-FR" altLang="fr-FR" sz="1400"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>
                <a:srgbClr val="FFFFFF"/>
              </a:buClr>
              <a:buSzPts val="1100"/>
              <a:buFont typeface="Wingdings" panose="05000000000000000000" pitchFamily="2" charset="2"/>
              <a:buChar char=""/>
            </a:pPr>
            <a:r>
              <a:rPr lang="fr-FR" altLang="fr-FR" sz="1400">
                <a:solidFill>
                  <a:srgbClr val="FFFFFF"/>
                </a:solidFill>
                <a:cs typeface="Times New Roman" panose="02020603050405020304" pitchFamily="18" charset="0"/>
              </a:rPr>
              <a:t>Les inégalités et les différentes conceptions de la justice sociale ? </a:t>
            </a:r>
            <a:endParaRPr lang="fr-FR" altLang="fr-FR" sz="1400"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>
                <a:srgbClr val="FFFFFF"/>
              </a:buClr>
              <a:buSzPts val="1100"/>
              <a:buFont typeface="Wingdings" panose="05000000000000000000" pitchFamily="2" charset="2"/>
              <a:buChar char=""/>
            </a:pPr>
            <a:r>
              <a:rPr lang="fr-FR" altLang="fr-FR" sz="1400">
                <a:solidFill>
                  <a:srgbClr val="FFFFFF"/>
                </a:solidFill>
                <a:cs typeface="Times New Roman" panose="02020603050405020304" pitchFamily="18" charset="0"/>
              </a:rPr>
              <a:t>Quelle action publique pour l’environnement ?</a:t>
            </a:r>
            <a:endParaRPr lang="fr-FR" altLang="fr-FR" sz="1400">
              <a:cs typeface="Times New Roman" panose="02020603050405020304" pitchFamily="18" charset="0"/>
            </a:endParaRPr>
          </a:p>
        </p:txBody>
      </p:sp>
      <p:sp>
        <p:nvSpPr>
          <p:cNvPr id="5126" name="Zone de texte 2"/>
          <p:cNvSpPr txBox="1">
            <a:spLocks noChangeArrowheads="1"/>
          </p:cNvSpPr>
          <p:nvPr/>
        </p:nvSpPr>
        <p:spPr bwMode="auto">
          <a:xfrm>
            <a:off x="2616200" y="1574800"/>
            <a:ext cx="4379913" cy="677863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2000" b="1">
                <a:cs typeface="Times New Roman" panose="02020603050405020304" pitchFamily="18" charset="0"/>
              </a:rPr>
              <a:t>Sciences Economiques et Sociales</a:t>
            </a:r>
            <a:endParaRPr lang="fr-FR" altLang="fr-FR" sz="1600"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800">
                <a:cs typeface="Times New Roman" panose="02020603050405020304" pitchFamily="18" charset="0"/>
              </a:rPr>
              <a:t>(programme de Tale) : 6 heures par semaine</a:t>
            </a:r>
            <a:endParaRPr lang="fr-FR" altLang="fr-FR" sz="1600">
              <a:cs typeface="Times New Roman" panose="02020603050405020304" pitchFamily="18" charset="0"/>
            </a:endParaRPr>
          </a:p>
        </p:txBody>
      </p:sp>
      <p:sp>
        <p:nvSpPr>
          <p:cNvPr id="5127" name="Rectangle : coins arrondis 5"/>
          <p:cNvSpPr>
            <a:spLocks noChangeArrowheads="1"/>
          </p:cNvSpPr>
          <p:nvPr/>
        </p:nvSpPr>
        <p:spPr bwMode="auto">
          <a:xfrm>
            <a:off x="781050" y="2257425"/>
            <a:ext cx="2913063" cy="2628900"/>
          </a:xfrm>
          <a:prstGeom prst="roundRect">
            <a:avLst>
              <a:gd name="adj" fmla="val 16667"/>
            </a:avLst>
          </a:prstGeom>
          <a:solidFill>
            <a:srgbClr val="9BBB59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666699"/>
                </a:solidFill>
                <a:miter lim="800000"/>
                <a:headEnd/>
                <a:tailEnd/>
              </a14:hiddenLine>
            </a:ext>
          </a:extLst>
        </p:spPr>
        <p:txBody>
          <a:bodyPr lIns="18000" tIns="10800" rIns="18000" bIns="10800" anchor="ctr"/>
          <a:lstStyle>
            <a:lvl1pPr marL="177800" indent="-1778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800" b="1">
                <a:solidFill>
                  <a:srgbClr val="FFFFFF"/>
                </a:solidFill>
                <a:cs typeface="Times New Roman" panose="02020603050405020304" pitchFamily="18" charset="0"/>
              </a:rPr>
              <a:t>SCIENCE ÉCONOMIQUE</a:t>
            </a:r>
            <a:endParaRPr lang="fr-FR" altLang="fr-FR" sz="1400"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800">
                <a:cs typeface="Times New Roman" panose="02020603050405020304" pitchFamily="18" charset="0"/>
              </a:rPr>
              <a:t> </a:t>
            </a:r>
            <a:endParaRPr lang="fr-FR" altLang="fr-FR" sz="1400"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>
                <a:srgbClr val="FFFFFF"/>
              </a:buClr>
              <a:buSzPts val="1100"/>
              <a:buFont typeface="Wingdings" panose="05000000000000000000" pitchFamily="2" charset="2"/>
              <a:buChar char=""/>
            </a:pPr>
            <a:r>
              <a:rPr lang="fr-FR" altLang="fr-FR" sz="1400">
                <a:solidFill>
                  <a:srgbClr val="FFFFFF"/>
                </a:solidFill>
                <a:cs typeface="Times New Roman" panose="02020603050405020304" pitchFamily="18" charset="0"/>
              </a:rPr>
              <a:t> Les sources et défis de la croissance économique et les explications des crises financières. </a:t>
            </a:r>
          </a:p>
          <a:p>
            <a:pPr eaLnBrk="1" hangingPunct="1">
              <a:spcBef>
                <a:spcPct val="0"/>
              </a:spcBef>
              <a:buClr>
                <a:srgbClr val="FFFFFF"/>
              </a:buClr>
              <a:buSzPts val="1100"/>
              <a:buFont typeface="Wingdings" panose="05000000000000000000" pitchFamily="2" charset="2"/>
              <a:buChar char=""/>
            </a:pPr>
            <a:r>
              <a:rPr lang="fr-FR" altLang="fr-FR" sz="1400">
                <a:solidFill>
                  <a:srgbClr val="FFFFFF"/>
                </a:solidFill>
                <a:cs typeface="Times New Roman" panose="02020603050405020304" pitchFamily="18" charset="0"/>
              </a:rPr>
              <a:t> Le commerce international et l’internationalisation de la production ?</a:t>
            </a:r>
            <a:endParaRPr lang="fr-FR" altLang="fr-FR" sz="1400"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>
                <a:srgbClr val="FFFFFF"/>
              </a:buClr>
              <a:buSzPts val="1100"/>
              <a:buFont typeface="Wingdings" panose="05000000000000000000" pitchFamily="2" charset="2"/>
              <a:buChar char=""/>
            </a:pPr>
            <a:r>
              <a:rPr lang="fr-FR" altLang="fr-FR" sz="1400">
                <a:solidFill>
                  <a:srgbClr val="FFFFFF"/>
                </a:solidFill>
                <a:cs typeface="Times New Roman" panose="02020603050405020304" pitchFamily="18" charset="0"/>
              </a:rPr>
              <a:t> Quelles politiques économiques dans l’U.E et comment lutter contre le chômage?</a:t>
            </a:r>
            <a:endParaRPr lang="fr-FR" altLang="fr-FR" sz="1400">
              <a:cs typeface="Times New Roman" panose="02020603050405020304" pitchFamily="18" charset="0"/>
            </a:endParaRPr>
          </a:p>
        </p:txBody>
      </p:sp>
      <p:sp>
        <p:nvSpPr>
          <p:cNvPr id="5128" name="Rectangle : coins arrondis 7"/>
          <p:cNvSpPr>
            <a:spLocks noChangeArrowheads="1"/>
          </p:cNvSpPr>
          <p:nvPr/>
        </p:nvSpPr>
        <p:spPr bwMode="auto">
          <a:xfrm>
            <a:off x="5949950" y="2257425"/>
            <a:ext cx="2322513" cy="2628900"/>
          </a:xfrm>
          <a:prstGeom prst="roundRect">
            <a:avLst>
              <a:gd name="adj" fmla="val 16667"/>
            </a:avLst>
          </a:prstGeom>
          <a:solidFill>
            <a:srgbClr val="F79646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9E9EBE"/>
                </a:solidFill>
                <a:miter lim="800000"/>
                <a:headEnd/>
                <a:tailEnd/>
              </a14:hiddenLine>
            </a:ext>
          </a:extLst>
        </p:spPr>
        <p:txBody>
          <a:bodyPr lIns="18000" rIns="180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700" b="1">
                <a:solidFill>
                  <a:srgbClr val="FFFFFF"/>
                </a:solidFill>
                <a:cs typeface="Times New Roman" panose="02020603050405020304" pitchFamily="18" charset="0"/>
              </a:rPr>
              <a:t> </a:t>
            </a:r>
            <a:endParaRPr lang="fr-FR" altLang="fr-FR" sz="800"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800" b="1">
                <a:solidFill>
                  <a:srgbClr val="FFFFFF"/>
                </a:solidFill>
                <a:cs typeface="Times New Roman" panose="02020603050405020304" pitchFamily="18" charset="0"/>
              </a:rPr>
              <a:t>SCIENCE</a:t>
            </a:r>
            <a:endParaRPr lang="fr-FR" altLang="fr-FR" sz="1400"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800" b="1">
                <a:solidFill>
                  <a:srgbClr val="FFFFFF"/>
                </a:solidFill>
                <a:cs typeface="Times New Roman" panose="02020603050405020304" pitchFamily="18" charset="0"/>
              </a:rPr>
              <a:t>POLITIQUE</a:t>
            </a:r>
            <a:endParaRPr lang="fr-FR" altLang="fr-FR" sz="1400"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400">
                <a:solidFill>
                  <a:srgbClr val="FFFFFF"/>
                </a:solidFill>
                <a:cs typeface="Times New Roman" panose="02020603050405020304" pitchFamily="18" charset="0"/>
              </a:rPr>
              <a:t> </a:t>
            </a:r>
            <a:endParaRPr lang="fr-FR" altLang="fr-FR" sz="1400"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>
                <a:srgbClr val="FFFFFF"/>
              </a:buClr>
              <a:buSzPts val="1100"/>
              <a:buFont typeface="Wingdings" panose="05000000000000000000" pitchFamily="2" charset="2"/>
              <a:buChar char=""/>
            </a:pPr>
            <a:r>
              <a:rPr lang="fr-FR" altLang="fr-FR" sz="1400">
                <a:solidFill>
                  <a:srgbClr val="FFFFFF"/>
                </a:solidFill>
                <a:cs typeface="Times New Roman" panose="02020603050405020304" pitchFamily="18" charset="0"/>
              </a:rPr>
              <a:t> Comment expliquer</a:t>
            </a:r>
          </a:p>
          <a:p>
            <a:pPr eaLnBrk="1" hangingPunct="1">
              <a:spcBef>
                <a:spcPct val="0"/>
              </a:spcBef>
              <a:buClr>
                <a:srgbClr val="FFFFFF"/>
              </a:buClr>
              <a:buSzPts val="1100"/>
              <a:buFont typeface="Wingdings" panose="05000000000000000000" pitchFamily="2" charset="2"/>
              <a:buNone/>
            </a:pPr>
            <a:r>
              <a:rPr lang="fr-FR" altLang="fr-FR" sz="1400">
                <a:solidFill>
                  <a:srgbClr val="FFFFFF"/>
                </a:solidFill>
                <a:cs typeface="Times New Roman" panose="02020603050405020304" pitchFamily="18" charset="0"/>
              </a:rPr>
              <a:t>     l’engagement politique  ? </a:t>
            </a:r>
            <a:endParaRPr lang="fr-FR" altLang="fr-FR" sz="1400"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>
                <a:srgbClr val="FFFFFF"/>
              </a:buClr>
              <a:buSzPts val="1100"/>
              <a:buFont typeface="Wingdings" panose="05000000000000000000" pitchFamily="2" charset="2"/>
              <a:buChar char=""/>
            </a:pPr>
            <a:r>
              <a:rPr lang="fr-FR" altLang="fr-FR" sz="1400">
                <a:solidFill>
                  <a:srgbClr val="FFFFFF"/>
                </a:solidFill>
                <a:cs typeface="Times New Roman" panose="02020603050405020304" pitchFamily="18" charset="0"/>
              </a:rPr>
              <a:t> La diversité des objets de l’action collective ?</a:t>
            </a:r>
            <a:endParaRPr lang="fr-FR" altLang="fr-FR" sz="140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Espace réservé du contenu 2"/>
          <p:cNvSpPr>
            <a:spLocks noGrp="1"/>
          </p:cNvSpPr>
          <p:nvPr>
            <p:ph idx="1"/>
          </p:nvPr>
        </p:nvSpPr>
        <p:spPr>
          <a:xfrm>
            <a:off x="457200" y="2447925"/>
            <a:ext cx="8229600" cy="3678238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9BBB59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541338" indent="-541338" eaLnBrk="1" hangingPunct="1">
              <a:lnSpc>
                <a:spcPct val="80000"/>
              </a:lnSpc>
              <a:buClr>
                <a:srgbClr val="9BBB59"/>
              </a:buClr>
              <a:buFont typeface="Wingdings" panose="05000000000000000000" pitchFamily="2" charset="2"/>
              <a:buChar char="Ö"/>
            </a:pPr>
            <a:r>
              <a:rPr lang="fr-FR" altLang="fr-FR" sz="2200" smtClean="0"/>
              <a:t>Acquisition de </a:t>
            </a:r>
            <a:r>
              <a:rPr lang="fr-FR" altLang="fr-FR" sz="2200" b="1" smtClean="0"/>
              <a:t>connaissances spécifiques</a:t>
            </a:r>
            <a:r>
              <a:rPr lang="fr-FR" altLang="fr-FR" sz="2200" smtClean="0"/>
              <a:t> aux diverses sciences sociales (concepts, problématiques, théories…)</a:t>
            </a:r>
          </a:p>
          <a:p>
            <a:pPr marL="541338" indent="-541338" eaLnBrk="1" hangingPunct="1">
              <a:lnSpc>
                <a:spcPct val="80000"/>
              </a:lnSpc>
              <a:buClr>
                <a:srgbClr val="9BBB59"/>
              </a:buClr>
              <a:buFont typeface="Wingdings" panose="05000000000000000000" pitchFamily="2" charset="2"/>
              <a:buChar char="Ö"/>
            </a:pPr>
            <a:r>
              <a:rPr lang="fr-FR" altLang="fr-FR" sz="2200" smtClean="0"/>
              <a:t>Développement de </a:t>
            </a:r>
            <a:r>
              <a:rPr lang="fr-FR" altLang="fr-FR" sz="2200" b="1" smtClean="0"/>
              <a:t>raisonnements argumentés</a:t>
            </a:r>
            <a:r>
              <a:rPr lang="fr-FR" altLang="fr-FR" sz="2200" smtClean="0"/>
              <a:t> rigoureux </a:t>
            </a:r>
          </a:p>
          <a:p>
            <a:pPr marL="541338" indent="-541338" eaLnBrk="1" hangingPunct="1">
              <a:lnSpc>
                <a:spcPct val="80000"/>
              </a:lnSpc>
              <a:buClr>
                <a:srgbClr val="9BBB59"/>
              </a:buClr>
              <a:buFont typeface="Wingdings" panose="05000000000000000000" pitchFamily="2" charset="2"/>
              <a:buChar char="Ö"/>
            </a:pPr>
            <a:r>
              <a:rPr lang="fr-FR" altLang="fr-FR" sz="2200" smtClean="0"/>
              <a:t>Exercice du </a:t>
            </a:r>
            <a:r>
              <a:rPr lang="fr-FR" altLang="fr-FR" sz="2200" b="1" smtClean="0"/>
              <a:t>sens critique</a:t>
            </a:r>
            <a:endParaRPr lang="fr-FR" altLang="fr-FR" sz="2200" smtClean="0"/>
          </a:p>
          <a:p>
            <a:pPr marL="541338" indent="-541338" eaLnBrk="1" hangingPunct="1">
              <a:lnSpc>
                <a:spcPct val="80000"/>
              </a:lnSpc>
              <a:buClr>
                <a:srgbClr val="9BBB59"/>
              </a:buClr>
              <a:buFont typeface="Wingdings" panose="05000000000000000000" pitchFamily="2" charset="2"/>
              <a:buChar char="Ö"/>
            </a:pPr>
            <a:r>
              <a:rPr lang="fr-FR" altLang="fr-FR" sz="2200" b="1" smtClean="0"/>
              <a:t>Analyse </a:t>
            </a:r>
            <a:r>
              <a:rPr lang="fr-FR" altLang="fr-FR" sz="2200" smtClean="0"/>
              <a:t>et </a:t>
            </a:r>
            <a:r>
              <a:rPr lang="fr-FR" altLang="fr-FR" sz="2200" b="1" smtClean="0"/>
              <a:t>synthèse de documents</a:t>
            </a:r>
            <a:r>
              <a:rPr lang="fr-FR" altLang="fr-FR" sz="2200" smtClean="0"/>
              <a:t> variés (tableaux statistiques, graphiques, articles de presse, enquêtes…) </a:t>
            </a:r>
          </a:p>
          <a:p>
            <a:pPr marL="541338" indent="-541338" eaLnBrk="1" hangingPunct="1">
              <a:lnSpc>
                <a:spcPct val="80000"/>
              </a:lnSpc>
              <a:buClr>
                <a:srgbClr val="9BBB59"/>
              </a:buClr>
              <a:buFont typeface="Wingdings" panose="05000000000000000000" pitchFamily="2" charset="2"/>
              <a:buChar char="Ö"/>
            </a:pPr>
            <a:r>
              <a:rPr lang="fr-FR" altLang="fr-FR" sz="2200" smtClean="0"/>
              <a:t>Maîtrise de </a:t>
            </a:r>
            <a:r>
              <a:rPr lang="fr-FR" altLang="fr-FR" sz="2200" b="1" smtClean="0"/>
              <a:t>l’écrit</a:t>
            </a:r>
            <a:r>
              <a:rPr lang="fr-FR" altLang="fr-FR" sz="2200" smtClean="0"/>
              <a:t> : rédaction, argumentation, dissertation…</a:t>
            </a:r>
          </a:p>
          <a:p>
            <a:pPr marL="541338" indent="-541338" eaLnBrk="1" hangingPunct="1">
              <a:lnSpc>
                <a:spcPct val="80000"/>
              </a:lnSpc>
              <a:buClr>
                <a:srgbClr val="9BBB59"/>
              </a:buClr>
              <a:buFont typeface="Wingdings" panose="05000000000000000000" pitchFamily="2" charset="2"/>
              <a:buChar char="Ö"/>
            </a:pPr>
            <a:r>
              <a:rPr lang="fr-FR" altLang="fr-FR" sz="2200" smtClean="0"/>
              <a:t>Maîtrise de </a:t>
            </a:r>
            <a:r>
              <a:rPr lang="fr-FR" altLang="fr-FR" sz="2200" b="1" smtClean="0"/>
              <a:t>l’argumentation orale </a:t>
            </a:r>
            <a:r>
              <a:rPr lang="fr-FR" altLang="fr-FR" sz="2200" smtClean="0"/>
              <a:t>: exposés, débats…</a:t>
            </a:r>
          </a:p>
          <a:p>
            <a:pPr marL="541338" indent="-541338" eaLnBrk="1" hangingPunct="1">
              <a:lnSpc>
                <a:spcPct val="80000"/>
              </a:lnSpc>
              <a:buClr>
                <a:srgbClr val="9BBB59"/>
              </a:buClr>
              <a:buFont typeface="Wingdings" panose="05000000000000000000" pitchFamily="2" charset="2"/>
              <a:buChar char="Ö"/>
            </a:pPr>
            <a:r>
              <a:rPr lang="fr-FR" altLang="fr-FR" sz="2200" smtClean="0"/>
              <a:t>Modes de </a:t>
            </a:r>
            <a:r>
              <a:rPr lang="fr-FR" altLang="fr-FR" sz="2200" b="1" smtClean="0"/>
              <a:t>raisonnements scientifiques</a:t>
            </a:r>
            <a:r>
              <a:rPr lang="fr-FR" altLang="fr-FR" sz="2200" smtClean="0"/>
              <a:t> (formulation d’hypothèses, construction de modèles...)</a:t>
            </a:r>
          </a:p>
          <a:p>
            <a:pPr marL="541338" indent="-541338" eaLnBrk="1" hangingPunct="1">
              <a:lnSpc>
                <a:spcPct val="80000"/>
              </a:lnSpc>
              <a:buClr>
                <a:srgbClr val="9BBB59"/>
              </a:buClr>
              <a:buFont typeface="Wingdings" panose="05000000000000000000" pitchFamily="2" charset="2"/>
              <a:buChar char="Ö"/>
            </a:pPr>
            <a:r>
              <a:rPr lang="fr-FR" altLang="fr-FR" sz="2200" b="1" smtClean="0"/>
              <a:t>Curiosité intellectuelle</a:t>
            </a:r>
            <a:r>
              <a:rPr lang="fr-FR" altLang="fr-FR" sz="2200" smtClean="0"/>
              <a:t> et </a:t>
            </a:r>
            <a:r>
              <a:rPr lang="fr-FR" altLang="fr-FR" sz="2200" b="1" smtClean="0"/>
              <a:t>ouverture au monde</a:t>
            </a:r>
            <a:endParaRPr lang="fr-FR" altLang="fr-FR" sz="2200" smtClean="0"/>
          </a:p>
          <a:p>
            <a:pPr marL="541338" indent="-541338" eaLnBrk="1" hangingPunct="1">
              <a:lnSpc>
                <a:spcPct val="80000"/>
              </a:lnSpc>
              <a:buClr>
                <a:srgbClr val="9BBB59"/>
              </a:buClr>
              <a:buFont typeface="Wingdings" panose="05000000000000000000" pitchFamily="2" charset="2"/>
              <a:buChar char="Ö"/>
            </a:pPr>
            <a:endParaRPr lang="fr-FR" altLang="fr-FR" sz="2200" smtClean="0"/>
          </a:p>
        </p:txBody>
      </p:sp>
      <p:sp>
        <p:nvSpPr>
          <p:cNvPr id="6147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5937"/>
          </a:xfrm>
          <a:solidFill>
            <a:srgbClr val="A40000"/>
          </a:solidFill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666699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571500" indent="-571500" eaLnBrk="1" hangingPunct="1">
              <a:buClr>
                <a:schemeClr val="bg1"/>
              </a:buClr>
              <a:buFont typeface="Lucida Grande"/>
              <a:buNone/>
            </a:pPr>
            <a:r>
              <a:rPr lang="fr-FR" altLang="fr-FR" sz="2800" smtClean="0">
                <a:solidFill>
                  <a:schemeClr val="bg1"/>
                </a:solidFill>
                <a:latin typeface="Abadi MT Condensed Light"/>
              </a:rPr>
              <a:t>Les SES</a:t>
            </a:r>
            <a:r>
              <a:rPr lang="fr-FR" altLang="fr-FR" sz="2800" smtClean="0">
                <a:solidFill>
                  <a:schemeClr val="bg1"/>
                </a:solidFill>
              </a:rPr>
              <a:t> </a:t>
            </a:r>
            <a:r>
              <a:rPr lang="fr-FR" altLang="fr-FR" sz="2800" smtClean="0">
                <a:solidFill>
                  <a:schemeClr val="bg1"/>
                </a:solidFill>
                <a:latin typeface="Abadi MT Condensed Light"/>
              </a:rPr>
              <a:t>: un  enseignement pour mieux comprendre les ph</a:t>
            </a:r>
            <a:r>
              <a:rPr lang="fr-FR" altLang="fr-FR" sz="2800" smtClean="0">
                <a:solidFill>
                  <a:schemeClr val="bg1"/>
                </a:solidFill>
              </a:rPr>
              <a:t>é</a:t>
            </a:r>
            <a:r>
              <a:rPr lang="fr-FR" altLang="fr-FR" sz="2800" smtClean="0">
                <a:solidFill>
                  <a:schemeClr val="bg1"/>
                </a:solidFill>
                <a:latin typeface="Abadi MT Condensed Light"/>
              </a:rPr>
              <a:t>nom</a:t>
            </a:r>
            <a:r>
              <a:rPr lang="fr-FR" altLang="fr-FR" sz="2800" smtClean="0">
                <a:solidFill>
                  <a:schemeClr val="bg1"/>
                </a:solidFill>
              </a:rPr>
              <a:t>è</a:t>
            </a:r>
            <a:r>
              <a:rPr lang="fr-FR" altLang="fr-FR" sz="2800" smtClean="0">
                <a:solidFill>
                  <a:schemeClr val="bg1"/>
                </a:solidFill>
                <a:latin typeface="Abadi MT Condensed Light"/>
              </a:rPr>
              <a:t>nes </a:t>
            </a:r>
            <a:r>
              <a:rPr lang="fr-FR" altLang="fr-FR" sz="2800" smtClean="0">
                <a:solidFill>
                  <a:schemeClr val="bg1"/>
                </a:solidFill>
              </a:rPr>
              <a:t>é</a:t>
            </a:r>
            <a:r>
              <a:rPr lang="fr-FR" altLang="fr-FR" sz="2800" smtClean="0">
                <a:solidFill>
                  <a:schemeClr val="bg1"/>
                </a:solidFill>
                <a:latin typeface="Abadi MT Condensed Light"/>
              </a:rPr>
              <a:t>conomiques, sociaux et politiques contemporains 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457200" y="6126163"/>
            <a:ext cx="82296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800" i="1"/>
              <a:t>Ces </a:t>
            </a:r>
            <a:r>
              <a:rPr lang="fr-FR" altLang="fr-FR" sz="1800" b="1" i="1"/>
              <a:t>compétences</a:t>
            </a:r>
            <a:r>
              <a:rPr lang="fr-FR" altLang="fr-FR" sz="1800" i="1"/>
              <a:t> figurent dans de nombreux </a:t>
            </a:r>
            <a:r>
              <a:rPr lang="fr-FR" altLang="fr-FR" sz="1800" b="1" i="1"/>
              <a:t>attendus</a:t>
            </a:r>
            <a:r>
              <a:rPr lang="fr-FR" altLang="fr-FR" sz="1800" i="1"/>
              <a:t> </a:t>
            </a:r>
            <a:endParaRPr lang="fr-FR" altLang="fr-FR" sz="18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800" i="1"/>
              <a:t>des formations d’enseignement supérieur recensées dans </a:t>
            </a:r>
            <a:r>
              <a:rPr lang="fr-FR" altLang="fr-FR" sz="1800" b="1" i="1"/>
              <a:t>Parcoursup</a:t>
            </a:r>
            <a:endParaRPr lang="fr-FR" altLang="fr-FR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re 1"/>
          <p:cNvSpPr>
            <a:spLocks noGrp="1"/>
          </p:cNvSpPr>
          <p:nvPr>
            <p:ph type="title"/>
          </p:nvPr>
        </p:nvSpPr>
        <p:spPr>
          <a:solidFill>
            <a:srgbClr val="A80000"/>
          </a:solidFill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666699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fr-FR" altLang="fr-FR" sz="3200" smtClean="0">
                <a:solidFill>
                  <a:schemeClr val="bg1"/>
                </a:solidFill>
                <a:latin typeface="Abadi MT Condensed Light"/>
              </a:rPr>
              <a:t>Les SES</a:t>
            </a:r>
            <a:r>
              <a:rPr lang="fr-FR" altLang="fr-FR" sz="3200" smtClean="0">
                <a:solidFill>
                  <a:schemeClr val="bg1"/>
                </a:solidFill>
              </a:rPr>
              <a:t> </a:t>
            </a:r>
            <a:r>
              <a:rPr lang="fr-FR" altLang="fr-FR" sz="3200" smtClean="0">
                <a:solidFill>
                  <a:schemeClr val="bg1"/>
                </a:solidFill>
                <a:latin typeface="Abadi MT Condensed Light"/>
              </a:rPr>
              <a:t>: </a:t>
            </a:r>
            <a:br>
              <a:rPr lang="fr-FR" altLang="fr-FR" sz="3200" smtClean="0">
                <a:solidFill>
                  <a:schemeClr val="bg1"/>
                </a:solidFill>
                <a:latin typeface="Abadi MT Condensed Light"/>
              </a:rPr>
            </a:br>
            <a:r>
              <a:rPr lang="fr-FR" altLang="fr-FR" sz="3200" smtClean="0">
                <a:solidFill>
                  <a:schemeClr val="bg1"/>
                </a:solidFill>
                <a:latin typeface="Abadi MT Condensed Light"/>
              </a:rPr>
              <a:t>des poursuites d</a:t>
            </a:r>
            <a:r>
              <a:rPr lang="fr-FR" altLang="fr-FR" sz="3200" smtClean="0">
                <a:solidFill>
                  <a:schemeClr val="bg1"/>
                </a:solidFill>
              </a:rPr>
              <a:t>’é</a:t>
            </a:r>
            <a:r>
              <a:rPr lang="fr-FR" altLang="fr-FR" sz="3200" smtClean="0">
                <a:solidFill>
                  <a:schemeClr val="bg1"/>
                </a:solidFill>
                <a:latin typeface="Abadi MT Condensed Light"/>
              </a:rPr>
              <a:t>tudes multiples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4375"/>
            <a:ext cx="8229600" cy="4141788"/>
          </a:xfrm>
        </p:spPr>
        <p:txBody>
          <a:bodyPr>
            <a:normAutofit lnSpcReduction="10000"/>
          </a:bodyPr>
          <a:lstStyle/>
          <a:p>
            <a:pPr marL="449263" indent="-449263" algn="just" eaLnBrk="1" hangingPunct="1">
              <a:lnSpc>
                <a:spcPct val="90000"/>
              </a:lnSpc>
              <a:buClr>
                <a:srgbClr val="A80000"/>
              </a:buClr>
              <a:buFont typeface="Wingdings" panose="05000000000000000000" pitchFamily="2" charset="2"/>
              <a:buChar char=""/>
              <a:defRPr/>
            </a:pPr>
            <a:r>
              <a:rPr lang="fr-FR" altLang="fr-FR" sz="2400"/>
              <a:t> Suivre l’enseignement des SES offre de </a:t>
            </a:r>
            <a:r>
              <a:rPr lang="fr-FR" altLang="fr-FR" sz="2400" b="1">
                <a:solidFill>
                  <a:srgbClr val="A80000"/>
                </a:solidFill>
              </a:rPr>
              <a:t>nombreux débouchés</a:t>
            </a:r>
            <a:r>
              <a:rPr lang="fr-FR" altLang="fr-FR" sz="2400"/>
              <a:t>, et est parfois incontournable : </a:t>
            </a:r>
          </a:p>
          <a:p>
            <a:pPr marL="449263" indent="-449263" algn="just" eaLnBrk="1" hangingPunct="1">
              <a:lnSpc>
                <a:spcPct val="90000"/>
              </a:lnSpc>
              <a:buClr>
                <a:srgbClr val="A80000"/>
              </a:buClr>
              <a:buFont typeface="Wingdings" panose="05000000000000000000" pitchFamily="2" charset="2"/>
              <a:buNone/>
              <a:defRPr/>
            </a:pPr>
            <a:endParaRPr lang="fr-FR" altLang="fr-FR" sz="2400"/>
          </a:p>
          <a:p>
            <a:pPr marL="449263" indent="-449263" algn="just" eaLnBrk="1" hangingPunct="1">
              <a:lnSpc>
                <a:spcPct val="90000"/>
              </a:lnSpc>
              <a:buClr>
                <a:srgbClr val="A80000"/>
              </a:buClr>
              <a:buFont typeface="Wingdings" panose="05000000000000000000" pitchFamily="2" charset="2"/>
              <a:buNone/>
              <a:defRPr/>
            </a:pPr>
            <a:endParaRPr lang="fr-FR" altLang="fr-FR" sz="2400"/>
          </a:p>
          <a:p>
            <a:pPr marL="449263" indent="-449263" algn="just" eaLnBrk="1" hangingPunct="1">
              <a:lnSpc>
                <a:spcPct val="90000"/>
              </a:lnSpc>
              <a:buClr>
                <a:srgbClr val="A80000"/>
              </a:buClr>
              <a:buFont typeface="Wingdings" panose="05000000000000000000" pitchFamily="2" charset="2"/>
              <a:buNone/>
              <a:defRPr/>
            </a:pPr>
            <a:endParaRPr lang="fr-FR" altLang="fr-FR" sz="2400"/>
          </a:p>
          <a:p>
            <a:pPr marL="449263" indent="-449263" algn="just" eaLnBrk="1" hangingPunct="1">
              <a:lnSpc>
                <a:spcPct val="90000"/>
              </a:lnSpc>
              <a:buClr>
                <a:srgbClr val="A80000"/>
              </a:buClr>
              <a:buFont typeface="Wingdings" panose="05000000000000000000" pitchFamily="2" charset="2"/>
              <a:buNone/>
              <a:defRPr/>
            </a:pPr>
            <a:endParaRPr lang="fr-FR" altLang="fr-FR" sz="2400"/>
          </a:p>
          <a:p>
            <a:pPr marL="449263" indent="-449263" algn="just" eaLnBrk="1" hangingPunct="1">
              <a:lnSpc>
                <a:spcPct val="90000"/>
              </a:lnSpc>
              <a:buClr>
                <a:srgbClr val="A80000"/>
              </a:buClr>
              <a:buFont typeface="Wingdings" panose="05000000000000000000" pitchFamily="2" charset="2"/>
              <a:buNone/>
              <a:defRPr/>
            </a:pPr>
            <a:endParaRPr lang="fr-FR" altLang="fr-FR" sz="2400"/>
          </a:p>
          <a:p>
            <a:pPr marL="449263" indent="-449263" algn="just" eaLnBrk="1" hangingPunct="1">
              <a:lnSpc>
                <a:spcPct val="90000"/>
              </a:lnSpc>
              <a:buClr>
                <a:srgbClr val="A80000"/>
              </a:buClr>
              <a:buFont typeface="Wingdings" panose="05000000000000000000" pitchFamily="2" charset="2"/>
              <a:buNone/>
              <a:defRPr/>
            </a:pPr>
            <a:endParaRPr lang="fr-FR" altLang="fr-FR" sz="2400"/>
          </a:p>
          <a:p>
            <a:pPr marL="449263" indent="-449263" algn="just" eaLnBrk="1" hangingPunct="1">
              <a:lnSpc>
                <a:spcPct val="90000"/>
              </a:lnSpc>
              <a:buClr>
                <a:srgbClr val="A80000"/>
              </a:buClr>
              <a:buFont typeface="Wingdings" panose="05000000000000000000" pitchFamily="2" charset="2"/>
              <a:buNone/>
              <a:defRPr/>
            </a:pPr>
            <a:endParaRPr lang="fr-FR" altLang="fr-FR" sz="2400"/>
          </a:p>
          <a:p>
            <a:pPr marL="449263" indent="-449263" algn="just" eaLnBrk="1" hangingPunct="1">
              <a:lnSpc>
                <a:spcPct val="90000"/>
              </a:lnSpc>
              <a:buClr>
                <a:srgbClr val="A80000"/>
              </a:buClr>
              <a:buFont typeface="Wingdings" panose="05000000000000000000" pitchFamily="2" charset="2"/>
              <a:buChar char=""/>
              <a:defRPr/>
            </a:pPr>
            <a:r>
              <a:rPr lang="fr-FR" altLang="fr-FR" sz="2400"/>
              <a:t>Associées de façon cohérente avec d’autres spécialités, les SES permettent une </a:t>
            </a:r>
            <a:r>
              <a:rPr lang="fr-FR" altLang="fr-FR" sz="2400" b="1">
                <a:solidFill>
                  <a:srgbClr val="A80000"/>
                </a:solidFill>
              </a:rPr>
              <a:t>orientation très diversifiée</a:t>
            </a:r>
            <a:r>
              <a:rPr lang="fr-FR" altLang="fr-FR" sz="2400" b="1"/>
              <a:t> :</a:t>
            </a:r>
          </a:p>
          <a:p>
            <a:pPr marL="449263" indent="-449263" eaLnBrk="1" hangingPunct="1">
              <a:lnSpc>
                <a:spcPct val="90000"/>
              </a:lnSpc>
              <a:buClr>
                <a:srgbClr val="A80000"/>
              </a:buClr>
              <a:buFont typeface="Wingdings" panose="05000000000000000000" pitchFamily="2" charset="2"/>
              <a:buChar char="ü"/>
              <a:defRPr/>
            </a:pPr>
            <a:endParaRPr lang="fr-FR" altLang="fr-FR" sz="2400"/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906463" y="2784475"/>
            <a:ext cx="2903537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1" defTabSz="914400" eaLnBrk="1" hangingPunct="1">
              <a:spcBef>
                <a:spcPct val="0"/>
              </a:spcBef>
              <a:buClr>
                <a:srgbClr val="9BBB59"/>
              </a:buClr>
              <a:buFontTx/>
              <a:buChar char="o"/>
            </a:pPr>
            <a:r>
              <a:rPr lang="fr-FR" altLang="fr-FR" sz="2400"/>
              <a:t> économie, </a:t>
            </a:r>
          </a:p>
          <a:p>
            <a:pPr lvl="1" defTabSz="914400" eaLnBrk="1" hangingPunct="1">
              <a:spcBef>
                <a:spcPct val="0"/>
              </a:spcBef>
              <a:buClr>
                <a:srgbClr val="9BBB59"/>
              </a:buClr>
              <a:buFontTx/>
              <a:buChar char="o"/>
            </a:pPr>
            <a:r>
              <a:rPr lang="fr-FR" altLang="fr-FR" sz="2400"/>
              <a:t> gestion, </a:t>
            </a:r>
          </a:p>
          <a:p>
            <a:pPr lvl="1" defTabSz="914400" eaLnBrk="1" hangingPunct="1">
              <a:spcBef>
                <a:spcPct val="0"/>
              </a:spcBef>
              <a:buClr>
                <a:srgbClr val="9BBB59"/>
              </a:buClr>
              <a:buFontTx/>
              <a:buChar char="o"/>
            </a:pPr>
            <a:r>
              <a:rPr lang="fr-FR" altLang="fr-FR" sz="2400"/>
              <a:t> finance, </a:t>
            </a:r>
          </a:p>
          <a:p>
            <a:pPr lvl="1" defTabSz="914400" eaLnBrk="1" hangingPunct="1">
              <a:spcBef>
                <a:spcPct val="0"/>
              </a:spcBef>
              <a:buClr>
                <a:srgbClr val="9BBB59"/>
              </a:buClr>
              <a:buFontTx/>
              <a:buChar char="o"/>
            </a:pPr>
            <a:r>
              <a:rPr lang="fr-FR" altLang="fr-FR" sz="2400"/>
              <a:t> management, </a:t>
            </a:r>
          </a:p>
          <a:p>
            <a:pPr lvl="1" defTabSz="914400" eaLnBrk="1" hangingPunct="1">
              <a:spcBef>
                <a:spcPct val="0"/>
              </a:spcBef>
              <a:buClr>
                <a:srgbClr val="9BBB59"/>
              </a:buClr>
              <a:buFontTx/>
              <a:buChar char="o"/>
            </a:pPr>
            <a:r>
              <a:rPr lang="fr-FR" altLang="fr-FR" sz="2400"/>
              <a:t> commerce, </a:t>
            </a:r>
          </a:p>
          <a:p>
            <a:pPr lvl="1" defTabSz="914400" eaLnBrk="1" hangingPunct="1">
              <a:spcBef>
                <a:spcPct val="0"/>
              </a:spcBef>
              <a:buClr>
                <a:srgbClr val="9BBB59"/>
              </a:buClr>
              <a:buFontTx/>
              <a:buChar char="o"/>
            </a:pPr>
            <a:r>
              <a:rPr lang="fr-FR" altLang="fr-FR" sz="2400"/>
              <a:t> marketing, </a:t>
            </a:r>
          </a:p>
        </p:txBody>
      </p:sp>
      <p:sp>
        <p:nvSpPr>
          <p:cNvPr id="7173" name="Text Box 6"/>
          <p:cNvSpPr txBox="1">
            <a:spLocks noChangeArrowheads="1"/>
          </p:cNvSpPr>
          <p:nvPr/>
        </p:nvSpPr>
        <p:spPr bwMode="auto">
          <a:xfrm>
            <a:off x="4232275" y="2784475"/>
            <a:ext cx="4802188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1" defTabSz="914400" eaLnBrk="1" hangingPunct="1">
              <a:spcBef>
                <a:spcPct val="0"/>
              </a:spcBef>
              <a:buClr>
                <a:srgbClr val="9BBB59"/>
              </a:buClr>
              <a:buFontTx/>
              <a:buChar char="o"/>
            </a:pPr>
            <a:r>
              <a:rPr lang="fr-FR" altLang="fr-FR" sz="2400"/>
              <a:t> droit, </a:t>
            </a:r>
          </a:p>
          <a:p>
            <a:pPr lvl="1" defTabSz="914400" eaLnBrk="1" hangingPunct="1">
              <a:spcBef>
                <a:spcPct val="0"/>
              </a:spcBef>
              <a:buClr>
                <a:srgbClr val="9BBB59"/>
              </a:buClr>
              <a:buFontTx/>
              <a:buChar char="o"/>
            </a:pPr>
            <a:r>
              <a:rPr lang="fr-FR" altLang="fr-FR" sz="2400"/>
              <a:t> communication, </a:t>
            </a:r>
          </a:p>
          <a:p>
            <a:pPr lvl="1" defTabSz="914400" eaLnBrk="1" hangingPunct="1">
              <a:spcBef>
                <a:spcPct val="0"/>
              </a:spcBef>
              <a:buClr>
                <a:srgbClr val="9BBB59"/>
              </a:buClr>
              <a:buFontTx/>
              <a:buChar char="o"/>
            </a:pPr>
            <a:r>
              <a:rPr lang="fr-FR" altLang="fr-FR" sz="2400"/>
              <a:t> carrières sanitaires et sociales, </a:t>
            </a:r>
          </a:p>
          <a:p>
            <a:pPr lvl="1" defTabSz="914400" eaLnBrk="1" hangingPunct="1">
              <a:spcBef>
                <a:spcPct val="0"/>
              </a:spcBef>
              <a:buClr>
                <a:srgbClr val="9BBB59"/>
              </a:buClr>
              <a:buFontTx/>
              <a:buChar char="o"/>
            </a:pPr>
            <a:r>
              <a:rPr lang="fr-FR" altLang="fr-FR" sz="2400"/>
              <a:t> tourisme, </a:t>
            </a:r>
          </a:p>
          <a:p>
            <a:pPr lvl="1" defTabSz="914400" eaLnBrk="1" hangingPunct="1">
              <a:spcBef>
                <a:spcPct val="0"/>
              </a:spcBef>
              <a:buClr>
                <a:srgbClr val="9BBB59"/>
              </a:buClr>
              <a:buFontTx/>
              <a:buChar char="o"/>
            </a:pPr>
            <a:r>
              <a:rPr lang="fr-FR" altLang="fr-FR" sz="2400"/>
              <a:t> journalisme</a:t>
            </a:r>
          </a:p>
          <a:p>
            <a:pPr lvl="1" defTabSz="914400" eaLnBrk="1" hangingPunct="1">
              <a:spcBef>
                <a:spcPct val="0"/>
              </a:spcBef>
              <a:buClr>
                <a:srgbClr val="9BBB59"/>
              </a:buClr>
              <a:buFontTx/>
              <a:buChar char="o"/>
            </a:pPr>
            <a:r>
              <a:rPr lang="fr-FR" altLang="fr-FR" sz="2400"/>
              <a:t>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7700"/>
          </a:xfrm>
        </p:spPr>
        <p:txBody>
          <a:bodyPr/>
          <a:lstStyle/>
          <a:p>
            <a:pPr eaLnBrk="1" hangingPunct="1"/>
            <a:r>
              <a:rPr lang="fr-FR" altLang="fr-FR" sz="2800" smtClean="0"/>
              <a:t>Exemples d’orientation post-bac</a:t>
            </a:r>
          </a:p>
        </p:txBody>
      </p:sp>
      <p:sp>
        <p:nvSpPr>
          <p:cNvPr id="8195" name="Rectangle 4"/>
          <p:cNvSpPr>
            <a:spLocks noChangeArrowheads="1"/>
          </p:cNvSpPr>
          <p:nvPr/>
        </p:nvSpPr>
        <p:spPr bwMode="auto">
          <a:xfrm>
            <a:off x="314325" y="6211888"/>
            <a:ext cx="67183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600" b="1" i="1"/>
              <a:t>HGGSP :</a:t>
            </a:r>
            <a:r>
              <a:rPr lang="fr-FR" altLang="fr-FR" sz="1600" i="1"/>
              <a:t> Histoire Géographie, Géopolitique,  Science politique </a:t>
            </a:r>
            <a:endParaRPr lang="fr-FR" altLang="fr-FR" sz="1600"/>
          </a:p>
        </p:txBody>
      </p:sp>
      <p:pic>
        <p:nvPicPr>
          <p:cNvPr id="819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008063"/>
            <a:ext cx="8261350" cy="520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0225"/>
          </a:xfrm>
        </p:spPr>
        <p:txBody>
          <a:bodyPr/>
          <a:lstStyle/>
          <a:p>
            <a:pPr eaLnBrk="1" hangingPunct="1"/>
            <a:r>
              <a:rPr lang="fr-FR" altLang="fr-FR" sz="2800" smtClean="0"/>
              <a:t>Exemples d’orientation post-bac</a:t>
            </a:r>
          </a:p>
        </p:txBody>
      </p:sp>
      <p:sp>
        <p:nvSpPr>
          <p:cNvPr id="3" name="Rectangle 2"/>
          <p:cNvSpPr/>
          <p:nvPr/>
        </p:nvSpPr>
        <p:spPr>
          <a:xfrm>
            <a:off x="222250" y="6364288"/>
            <a:ext cx="8667750" cy="338137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b="1" i="1" dirty="0">
                <a:solidFill>
                  <a:srgbClr val="4BA8C0"/>
                </a:solidFill>
                <a:latin typeface="+mn-lt"/>
                <a:cs typeface="+mn-cs"/>
              </a:rPr>
              <a:t>LLCE</a:t>
            </a:r>
            <a:r>
              <a:rPr lang="fr-FR" sz="1600" i="1" dirty="0">
                <a:latin typeface="+mn-lt"/>
                <a:cs typeface="+mn-cs"/>
              </a:rPr>
              <a:t> : Langues, littératures et cultures étrangères</a:t>
            </a:r>
            <a:r>
              <a:rPr lang="fr-FR" sz="1600" dirty="0">
                <a:latin typeface="+mn-lt"/>
                <a:cs typeface="+mn-cs"/>
              </a:rPr>
              <a:t>   </a:t>
            </a:r>
            <a:r>
              <a:rPr lang="fr-FR" sz="1600" b="1" i="1" dirty="0">
                <a:solidFill>
                  <a:schemeClr val="accent5"/>
                </a:solidFill>
                <a:latin typeface="+mn-lt"/>
                <a:cs typeface="+mn-cs"/>
              </a:rPr>
              <a:t>HLP</a:t>
            </a:r>
            <a:r>
              <a:rPr lang="fr-FR" sz="1600" i="1" dirty="0">
                <a:latin typeface="+mn-lt"/>
                <a:cs typeface="+mn-cs"/>
              </a:rPr>
              <a:t> : humanités, littérature et philosophie</a:t>
            </a:r>
            <a:r>
              <a:rPr lang="fr-FR" sz="1600" dirty="0">
                <a:latin typeface="+mn-lt"/>
                <a:cs typeface="+mn-cs"/>
              </a:rPr>
              <a:t> </a:t>
            </a:r>
          </a:p>
        </p:txBody>
      </p:sp>
      <p:pic>
        <p:nvPicPr>
          <p:cNvPr id="9220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3" y="957263"/>
            <a:ext cx="8529637" cy="5297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 : coins arrondis 6"/>
          <p:cNvSpPr/>
          <p:nvPr/>
        </p:nvSpPr>
        <p:spPr>
          <a:xfrm>
            <a:off x="6196013" y="1300163"/>
            <a:ext cx="1663700" cy="715962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b="1" dirty="0">
                <a:solidFill>
                  <a:schemeClr val="bg1"/>
                </a:solidFill>
                <a:latin typeface="Arial"/>
                <a:cs typeface="Arial"/>
              </a:rPr>
              <a:t>SES + SVT</a:t>
            </a:r>
          </a:p>
        </p:txBody>
      </p:sp>
      <p:sp>
        <p:nvSpPr>
          <p:cNvPr id="8" name="Rectangle : coins arrondis 7"/>
          <p:cNvSpPr/>
          <p:nvPr/>
        </p:nvSpPr>
        <p:spPr>
          <a:xfrm>
            <a:off x="4787900" y="2224088"/>
            <a:ext cx="2066925" cy="2314575"/>
          </a:xfrm>
          <a:prstGeom prst="roundRect">
            <a:avLst/>
          </a:prstGeom>
          <a:ln>
            <a:solidFill>
              <a:srgbClr val="663366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>
            <a:spAutoFit/>
          </a:bodyPr>
          <a:lstStyle>
            <a:lvl1pPr marL="177800" indent="-1778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fr-FR" altLang="fr-FR" sz="2000" b="1">
                <a:solidFill>
                  <a:schemeClr val="accent1"/>
                </a:solidFill>
              </a:rPr>
              <a:t>LICENCES</a:t>
            </a:r>
          </a:p>
          <a:p>
            <a:pPr eaLnBrk="1" hangingPunct="1">
              <a:buClr>
                <a:schemeClr val="accent1"/>
              </a:buClr>
              <a:buFont typeface="Arial" panose="020B0604020202020204" pitchFamily="34" charset="0"/>
              <a:buChar char="•"/>
              <a:defRPr/>
            </a:pPr>
            <a:r>
              <a:rPr lang="fr-FR" altLang="fr-FR" sz="1600"/>
              <a:t> STAPS</a:t>
            </a:r>
          </a:p>
          <a:p>
            <a:pPr eaLnBrk="1" hangingPunct="1">
              <a:buClr>
                <a:schemeClr val="accent1"/>
              </a:buClr>
              <a:buFont typeface="Arial" panose="020B0604020202020204" pitchFamily="34" charset="0"/>
              <a:buChar char="•"/>
              <a:defRPr/>
            </a:pPr>
            <a:r>
              <a:rPr lang="fr-FR" altLang="fr-FR" sz="1600"/>
              <a:t> Psychologie</a:t>
            </a:r>
          </a:p>
          <a:p>
            <a:pPr eaLnBrk="1" hangingPunct="1">
              <a:buClr>
                <a:schemeClr val="accent1"/>
              </a:buClr>
              <a:buFont typeface="Arial" panose="020B0604020202020204" pitchFamily="34" charset="0"/>
              <a:buChar char="•"/>
              <a:defRPr/>
            </a:pPr>
            <a:r>
              <a:rPr lang="fr-FR" altLang="fr-FR" sz="1600"/>
              <a:t> Sciences sanitaires et sociales</a:t>
            </a:r>
          </a:p>
          <a:p>
            <a:pPr eaLnBrk="1" hangingPunct="1">
              <a:buClr>
                <a:schemeClr val="accent1"/>
              </a:buClr>
              <a:buFont typeface="Arial" panose="020B0604020202020204" pitchFamily="34" charset="0"/>
              <a:buChar char="•"/>
              <a:defRPr/>
            </a:pPr>
            <a:r>
              <a:rPr lang="fr-FR" altLang="fr-FR" sz="1600"/>
              <a:t>Biologie</a:t>
            </a:r>
          </a:p>
          <a:p>
            <a:pPr eaLnBrk="1" hangingPunct="1">
              <a:buClr>
                <a:schemeClr val="accent1"/>
              </a:buClr>
              <a:buFont typeface="Arial" panose="020B0604020202020204" pitchFamily="34" charset="0"/>
              <a:buChar char="•"/>
              <a:defRPr/>
            </a:pPr>
            <a:r>
              <a:rPr lang="fr-FR" altLang="fr-FR" sz="1600"/>
              <a:t>PACES</a:t>
            </a:r>
          </a:p>
        </p:txBody>
      </p:sp>
      <p:sp>
        <p:nvSpPr>
          <p:cNvPr id="10" name="Rectangle : coins arrondis 9"/>
          <p:cNvSpPr/>
          <p:nvPr/>
        </p:nvSpPr>
        <p:spPr>
          <a:xfrm>
            <a:off x="7153275" y="5240338"/>
            <a:ext cx="1812925" cy="996950"/>
          </a:xfrm>
          <a:prstGeom prst="roundRect">
            <a:avLst/>
          </a:prstGeom>
          <a:ln>
            <a:solidFill>
              <a:srgbClr val="663366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>
            <a:spAutoFit/>
          </a:bodyPr>
          <a:lstStyle>
            <a:lvl1pPr marL="177800" indent="-1778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4588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fr-FR" altLang="fr-FR" sz="2000" b="1">
                <a:solidFill>
                  <a:srgbClr val="663366"/>
                </a:solidFill>
                <a:cs typeface="Calibri" panose="020F0502020204030204" pitchFamily="34" charset="0"/>
              </a:rPr>
              <a:t>ÉCOLES</a:t>
            </a:r>
            <a:endParaRPr lang="fr-FR" altLang="fr-FR" sz="2000" b="1">
              <a:solidFill>
                <a:srgbClr val="663366"/>
              </a:solidFill>
            </a:endParaRPr>
          </a:p>
          <a:p>
            <a:pPr eaLnBrk="1" hangingPunct="1">
              <a:buClr>
                <a:schemeClr val="accent1"/>
              </a:buClr>
              <a:buFont typeface="Arial" panose="020B0604020202020204" pitchFamily="34" charset="0"/>
              <a:buChar char="•"/>
              <a:defRPr/>
            </a:pPr>
            <a:r>
              <a:rPr lang="fr-FR" altLang="fr-FR" sz="1600">
                <a:solidFill>
                  <a:srgbClr val="000000"/>
                </a:solidFill>
              </a:rPr>
              <a:t>IFSI (infirmières)</a:t>
            </a:r>
          </a:p>
        </p:txBody>
      </p:sp>
      <p:sp>
        <p:nvSpPr>
          <p:cNvPr id="12" name="Rectangle : coins arrondis 11"/>
          <p:cNvSpPr/>
          <p:nvPr/>
        </p:nvSpPr>
        <p:spPr>
          <a:xfrm>
            <a:off x="7164388" y="2366963"/>
            <a:ext cx="1811337" cy="1963737"/>
          </a:xfrm>
          <a:prstGeom prst="roundRect">
            <a:avLst/>
          </a:prstGeom>
          <a:ln>
            <a:solidFill>
              <a:srgbClr val="663366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36000" tIns="0" rIns="36000" bIns="0" anchor="ctr">
            <a:spAutoFit/>
          </a:bodyPr>
          <a:lstStyle>
            <a:lvl1pPr marL="177800" indent="-1778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fr-FR" altLang="fr-FR" sz="2000" b="1">
                <a:solidFill>
                  <a:srgbClr val="663366"/>
                </a:solidFill>
              </a:rPr>
              <a:t>DUT</a:t>
            </a:r>
          </a:p>
          <a:p>
            <a:pPr eaLnBrk="1" hangingPunct="1">
              <a:buClr>
                <a:schemeClr val="accent1"/>
              </a:buClr>
              <a:buFont typeface="Arial" panose="020B0604020202020204" pitchFamily="34" charset="0"/>
              <a:buChar char="•"/>
              <a:defRPr/>
            </a:pPr>
            <a:r>
              <a:rPr lang="fr-FR" altLang="fr-FR" sz="1600">
                <a:solidFill>
                  <a:srgbClr val="000000"/>
                </a:solidFill>
              </a:rPr>
              <a:t>Hygiène Sécurité et Environnement</a:t>
            </a:r>
          </a:p>
          <a:p>
            <a:pPr eaLnBrk="1" hangingPunct="1">
              <a:buClr>
                <a:schemeClr val="accent1"/>
              </a:buClr>
              <a:buFont typeface="Arial" panose="020B0604020202020204" pitchFamily="34" charset="0"/>
              <a:buChar char="•"/>
              <a:defRPr/>
            </a:pPr>
            <a:r>
              <a:rPr lang="fr-FR" altLang="fr-FR" sz="1600">
                <a:solidFill>
                  <a:srgbClr val="000000"/>
                </a:solidFill>
              </a:rPr>
              <a:t>Carrières Sociales, option Gestion Urbaine </a:t>
            </a:r>
          </a:p>
        </p:txBody>
      </p:sp>
      <p:sp>
        <p:nvSpPr>
          <p:cNvPr id="13" name="Rectangle : coins arrondis 12"/>
          <p:cNvSpPr/>
          <p:nvPr/>
        </p:nvSpPr>
        <p:spPr>
          <a:xfrm>
            <a:off x="4787900" y="4805363"/>
            <a:ext cx="2027238" cy="1717675"/>
          </a:xfrm>
          <a:prstGeom prst="roundRect">
            <a:avLst/>
          </a:prstGeom>
          <a:ln>
            <a:solidFill>
              <a:srgbClr val="663366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36000" tIns="0" rIns="36000" bIns="0" anchor="ctr">
            <a:spAutoFit/>
          </a:bodyPr>
          <a:lstStyle>
            <a:lvl1pPr marL="177800" indent="-1778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fr-FR" altLang="fr-FR" sz="2000" b="1">
                <a:solidFill>
                  <a:srgbClr val="663366"/>
                </a:solidFill>
              </a:rPr>
              <a:t>BTS</a:t>
            </a:r>
          </a:p>
          <a:p>
            <a:pPr eaLnBrk="1" hangingPunct="1">
              <a:buClr>
                <a:schemeClr val="accent1"/>
              </a:buClr>
              <a:buFont typeface="Arial" panose="020B0604020202020204" pitchFamily="34" charset="0"/>
              <a:buChar char="•"/>
              <a:defRPr/>
            </a:pPr>
            <a:r>
              <a:rPr lang="fr-FR" altLang="fr-FR" sz="1600">
                <a:solidFill>
                  <a:srgbClr val="000000"/>
                </a:solidFill>
              </a:rPr>
              <a:t>Métiers de service à l’environnement</a:t>
            </a:r>
          </a:p>
          <a:p>
            <a:pPr eaLnBrk="1" hangingPunct="1">
              <a:buClr>
                <a:schemeClr val="accent1"/>
              </a:buClr>
              <a:buFont typeface="Arial" panose="020B0604020202020204" pitchFamily="34" charset="0"/>
              <a:buChar char="•"/>
              <a:defRPr/>
            </a:pPr>
            <a:r>
              <a:rPr lang="fr-FR" altLang="fr-FR" sz="1600">
                <a:solidFill>
                  <a:srgbClr val="000000"/>
                </a:solidFill>
              </a:rPr>
              <a:t>BTSA Gestion et Protection de la Nature</a:t>
            </a:r>
          </a:p>
        </p:txBody>
      </p:sp>
      <p:cxnSp>
        <p:nvCxnSpPr>
          <p:cNvPr id="34" name="Connecteur droit 33"/>
          <p:cNvCxnSpPr>
            <a:cxnSpLocks/>
          </p:cNvCxnSpPr>
          <p:nvPr/>
        </p:nvCxnSpPr>
        <p:spPr>
          <a:xfrm>
            <a:off x="7004050" y="2003425"/>
            <a:ext cx="0" cy="358140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5" name="Connecteur droit 44"/>
          <p:cNvCxnSpPr>
            <a:cxnSpLocks/>
          </p:cNvCxnSpPr>
          <p:nvPr/>
        </p:nvCxnSpPr>
        <p:spPr>
          <a:xfrm flipH="1">
            <a:off x="6813550" y="5584825"/>
            <a:ext cx="339725" cy="0"/>
          </a:xfrm>
          <a:prstGeom prst="line">
            <a:avLst/>
          </a:prstGeom>
          <a:ln>
            <a:solidFill>
              <a:srgbClr val="663366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7" name="Connecteur droit 46"/>
          <p:cNvCxnSpPr>
            <a:cxnSpLocks/>
          </p:cNvCxnSpPr>
          <p:nvPr/>
        </p:nvCxnSpPr>
        <p:spPr>
          <a:xfrm flipH="1" flipV="1">
            <a:off x="6854825" y="2847975"/>
            <a:ext cx="309563" cy="4763"/>
          </a:xfrm>
          <a:prstGeom prst="line">
            <a:avLst/>
          </a:prstGeom>
          <a:ln>
            <a:solidFill>
              <a:srgbClr val="663366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025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z="2800" smtClean="0"/>
              <a:t>Exemples d’orientation post-bac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5" name="Groupe"/>
          <p:cNvGrpSpPr>
            <a:grpSpLocks/>
          </p:cNvGrpSpPr>
          <p:nvPr/>
        </p:nvGrpSpPr>
        <p:grpSpPr bwMode="auto">
          <a:xfrm>
            <a:off x="4368800" y="3357563"/>
            <a:ext cx="1787525" cy="2659062"/>
            <a:chOff x="-1" y="-1"/>
            <a:chExt cx="2542420" cy="3783496"/>
          </a:xfrm>
        </p:grpSpPr>
        <p:sp>
          <p:nvSpPr>
            <p:cNvPr id="11306" name="Ligne"/>
            <p:cNvSpPr>
              <a:spLocks noChangeShapeType="1"/>
            </p:cNvSpPr>
            <p:nvPr/>
          </p:nvSpPr>
          <p:spPr bwMode="auto">
            <a:xfrm flipH="1" flipV="1">
              <a:off x="-1" y="-1"/>
              <a:ext cx="1691996" cy="2828627"/>
            </a:xfrm>
            <a:prstGeom prst="line">
              <a:avLst/>
            </a:prstGeom>
            <a:noFill/>
            <a:ln w="63500">
              <a:solidFill>
                <a:srgbClr val="E5E5E5"/>
              </a:solidFill>
              <a:miter lim="4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45718" tIns="45718" rIns="45718" bIns="45718"/>
            <a:lstStyle/>
            <a:p>
              <a:endParaRPr lang="fr-FR"/>
            </a:p>
          </p:txBody>
        </p:sp>
        <p:grpSp>
          <p:nvGrpSpPr>
            <p:cNvPr id="11307" name="Groupe"/>
            <p:cNvGrpSpPr>
              <a:grpSpLocks/>
            </p:cNvGrpSpPr>
            <p:nvPr/>
          </p:nvGrpSpPr>
          <p:grpSpPr bwMode="auto">
            <a:xfrm>
              <a:off x="840787" y="2081863"/>
              <a:ext cx="1701632" cy="1701632"/>
              <a:chOff x="0" y="0"/>
              <a:chExt cx="1701631" cy="1701631"/>
            </a:xfrm>
          </p:grpSpPr>
          <p:sp>
            <p:nvSpPr>
              <p:cNvPr id="120" name="Cercle"/>
              <p:cNvSpPr/>
              <p:nvPr/>
            </p:nvSpPr>
            <p:spPr>
              <a:xfrm>
                <a:off x="-841" y="753"/>
                <a:ext cx="1702472" cy="1700878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lIns="0" tIns="0" rIns="0" bIns="0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 b="0" cap="all">
                    <a:solidFill>
                      <a:srgbClr val="FFFFFF"/>
                    </a:solidFill>
                    <a:latin typeface="Helvetica Neue Thin"/>
                    <a:ea typeface="Helvetica Neue Thin"/>
                    <a:cs typeface="Helvetica Neue Thin"/>
                    <a:sym typeface="Helvetica Neue Thin"/>
                  </a:defRPr>
                </a:pPr>
                <a:endParaRPr cap="all">
                  <a:solidFill>
                    <a:srgbClr val="FFFFFF"/>
                  </a:solidFill>
                  <a:latin typeface="Helvetica Neue Thin"/>
                  <a:ea typeface="Helvetica Neue Thin"/>
                  <a:cs typeface="Helvetica Neue Thin"/>
                  <a:sym typeface="Helvetica Neue Thin"/>
                </a:endParaRPr>
              </a:p>
            </p:txBody>
          </p:sp>
          <p:sp>
            <p:nvSpPr>
              <p:cNvPr id="11309" name="LLCE"/>
              <p:cNvSpPr txBox="1">
                <a:spLocks noChangeArrowheads="1"/>
              </p:cNvSpPr>
              <p:nvPr/>
            </p:nvSpPr>
            <p:spPr bwMode="auto">
              <a:xfrm>
                <a:off x="695096" y="490377"/>
                <a:ext cx="370116" cy="5785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400000"/>
                    <a:headEnd/>
                    <a:tailEnd/>
                  </a14:hiddenLine>
                </a:ext>
              </a:extLst>
            </p:spPr>
            <p:txBody>
              <a:bodyPr wrap="none" lIns="50800" tIns="50800" rIns="50800" bIns="50800" anchor="ctr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80000"/>
                  </a:lnSpc>
                  <a:spcBef>
                    <a:spcPct val="0"/>
                  </a:spcBef>
                  <a:buFontTx/>
                  <a:buNone/>
                </a:pPr>
                <a:r>
                  <a:rPr lang="fr-FR" altLang="fr-FR" sz="2500">
                    <a:solidFill>
                      <a:srgbClr val="FFFFFF"/>
                    </a:solidFill>
                  </a:rPr>
                  <a:t>+</a:t>
                </a:r>
              </a:p>
            </p:txBody>
          </p:sp>
          <p:sp>
            <p:nvSpPr>
              <p:cNvPr id="11310" name="Maths"/>
              <p:cNvSpPr txBox="1">
                <a:spLocks noChangeArrowheads="1"/>
              </p:cNvSpPr>
              <p:nvPr/>
            </p:nvSpPr>
            <p:spPr bwMode="auto">
              <a:xfrm>
                <a:off x="286614" y="216941"/>
                <a:ext cx="1123889" cy="5107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400000"/>
                    <a:headEnd/>
                    <a:tailEnd/>
                  </a14:hiddenLine>
                </a:ext>
              </a:extLst>
            </p:spPr>
            <p:txBody>
              <a:bodyPr wrap="none" lIns="50800" tIns="50800" rIns="50800" bIns="50800" anchor="ctr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80000"/>
                  </a:lnSpc>
                  <a:spcBef>
                    <a:spcPct val="0"/>
                  </a:spcBef>
                  <a:buFontTx/>
                  <a:buNone/>
                </a:pPr>
                <a:r>
                  <a:rPr lang="fr-FR" altLang="fr-FR" sz="2100">
                    <a:solidFill>
                      <a:srgbClr val="FFFFFF"/>
                    </a:solidFill>
                  </a:rPr>
                  <a:t>Maths</a:t>
                </a:r>
              </a:p>
            </p:txBody>
          </p:sp>
          <p:sp>
            <p:nvSpPr>
              <p:cNvPr id="11311" name="HG…"/>
              <p:cNvSpPr txBox="1">
                <a:spLocks noChangeArrowheads="1"/>
              </p:cNvSpPr>
              <p:nvPr/>
            </p:nvSpPr>
            <p:spPr bwMode="auto">
              <a:xfrm>
                <a:off x="388170" y="960416"/>
                <a:ext cx="1128403" cy="4745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400000"/>
                    <a:headEnd/>
                    <a:tailEnd/>
                  </a14:hiddenLine>
                </a:ext>
              </a:extLst>
            </p:spPr>
            <p:txBody>
              <a:bodyPr wrap="none" lIns="50800" tIns="50800" rIns="50800" bIns="50800" anchor="ctr">
                <a:spAutoFit/>
              </a:bodyPr>
              <a:lstStyle>
                <a:lvl1pPr defTabSz="320675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defTabSz="320675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defTabSz="320675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defTabSz="320675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defTabSz="320675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defTabSz="32067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defTabSz="32067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defTabSz="32067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defTabSz="32067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80000"/>
                  </a:lnSpc>
                  <a:spcBef>
                    <a:spcPct val="0"/>
                  </a:spcBef>
                  <a:buFontTx/>
                  <a:buNone/>
                </a:pPr>
                <a:r>
                  <a:rPr lang="fr-FR" altLang="fr-FR" sz="1900">
                    <a:solidFill>
                      <a:srgbClr val="FFFFFF"/>
                    </a:solidFill>
                  </a:rPr>
                  <a:t>HGGSP</a:t>
                </a:r>
              </a:p>
            </p:txBody>
          </p:sp>
        </p:grpSp>
      </p:grpSp>
      <p:grpSp>
        <p:nvGrpSpPr>
          <p:cNvPr id="134" name="Groupe"/>
          <p:cNvGrpSpPr>
            <a:grpSpLocks/>
          </p:cNvGrpSpPr>
          <p:nvPr/>
        </p:nvGrpSpPr>
        <p:grpSpPr bwMode="auto">
          <a:xfrm>
            <a:off x="138113" y="1479550"/>
            <a:ext cx="4362450" cy="5316538"/>
            <a:chOff x="84564" y="-972415"/>
            <a:chExt cx="6204225" cy="7561142"/>
          </a:xfrm>
        </p:grpSpPr>
        <p:sp>
          <p:nvSpPr>
            <p:cNvPr id="11298" name="Ligne"/>
            <p:cNvSpPr>
              <a:spLocks noChangeShapeType="1"/>
            </p:cNvSpPr>
            <p:nvPr/>
          </p:nvSpPr>
          <p:spPr bwMode="auto">
            <a:xfrm>
              <a:off x="1782690" y="906665"/>
              <a:ext cx="1977691" cy="1700791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9BBB59"/>
                  </a:solidFill>
                  <a:miter lim="400000"/>
                  <a:headEnd/>
                  <a:tailEnd/>
                </a14:hiddenLine>
              </a:ext>
            </a:extLst>
          </p:spPr>
          <p:txBody>
            <a:bodyPr lIns="45718" tIns="45718" rIns="45718" bIns="45718"/>
            <a:lstStyle/>
            <a:p>
              <a:endParaRPr lang="fr-FR"/>
            </a:p>
          </p:txBody>
        </p:sp>
        <p:sp>
          <p:nvSpPr>
            <p:cNvPr id="11299" name="Ligne"/>
            <p:cNvSpPr>
              <a:spLocks noChangeShapeType="1"/>
            </p:cNvSpPr>
            <p:nvPr/>
          </p:nvSpPr>
          <p:spPr bwMode="auto">
            <a:xfrm flipH="1">
              <a:off x="3718679" y="2594257"/>
              <a:ext cx="1" cy="2194189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9BBB59"/>
                  </a:solidFill>
                  <a:miter lim="400000"/>
                  <a:headEnd/>
                  <a:tailEnd/>
                </a14:hiddenLine>
              </a:ext>
            </a:extLst>
          </p:spPr>
          <p:txBody>
            <a:bodyPr lIns="45718" tIns="45718" rIns="45718" bIns="45718"/>
            <a:lstStyle/>
            <a:p>
              <a:endParaRPr lang="fr-FR"/>
            </a:p>
          </p:txBody>
        </p:sp>
        <p:sp>
          <p:nvSpPr>
            <p:cNvPr id="11300" name="Ligne"/>
            <p:cNvSpPr>
              <a:spLocks noChangeShapeType="1"/>
            </p:cNvSpPr>
            <p:nvPr/>
          </p:nvSpPr>
          <p:spPr bwMode="auto">
            <a:xfrm flipH="1">
              <a:off x="1694143" y="2591489"/>
              <a:ext cx="1965438" cy="1042079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9BBB59"/>
                  </a:solidFill>
                  <a:miter lim="400000"/>
                  <a:headEnd/>
                  <a:tailEnd/>
                </a14:hiddenLine>
              </a:ext>
            </a:extLst>
          </p:spPr>
          <p:txBody>
            <a:bodyPr lIns="45718" tIns="45718" rIns="45718" bIns="45718"/>
            <a:lstStyle/>
            <a:p>
              <a:endParaRPr lang="fr-FR"/>
            </a:p>
          </p:txBody>
        </p:sp>
        <p:grpSp>
          <p:nvGrpSpPr>
            <p:cNvPr id="11301" name="Groupe"/>
            <p:cNvGrpSpPr>
              <a:grpSpLocks/>
            </p:cNvGrpSpPr>
            <p:nvPr/>
          </p:nvGrpSpPr>
          <p:grpSpPr bwMode="auto">
            <a:xfrm>
              <a:off x="84564" y="-972415"/>
              <a:ext cx="6204225" cy="7561142"/>
              <a:chOff x="84564" y="-972415"/>
              <a:chExt cx="6204224" cy="7561141"/>
            </a:xfrm>
          </p:grpSpPr>
          <p:sp>
            <p:nvSpPr>
              <p:cNvPr id="11302" name="LICENCES…"/>
              <p:cNvSpPr txBox="1">
                <a:spLocks noChangeArrowheads="1"/>
              </p:cNvSpPr>
              <p:nvPr/>
            </p:nvSpPr>
            <p:spPr bwMode="auto">
              <a:xfrm>
                <a:off x="84564" y="1630749"/>
                <a:ext cx="2187734" cy="49579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9BBB59"/>
                    </a:solidFill>
                    <a:miter lim="400000"/>
                    <a:headEnd/>
                    <a:tailEnd/>
                  </a14:hiddenLine>
                </a:ext>
              </a:extLst>
            </p:spPr>
            <p:txBody>
              <a:bodyPr lIns="50800" tIns="50800" rIns="50800" bIns="50800" anchor="ctr">
                <a:spAutoFit/>
              </a:bodyPr>
              <a:lstStyle>
                <a:lvl1pPr defTabSz="320675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defTabSz="320675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defTabSz="320675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defTabSz="320675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defTabSz="320675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defTabSz="32067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defTabSz="32067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defTabSz="32067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defTabSz="32067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80000"/>
                  </a:lnSpc>
                  <a:spcBef>
                    <a:spcPts val="488"/>
                  </a:spcBef>
                  <a:buFontTx/>
                  <a:buNone/>
                </a:pPr>
                <a:r>
                  <a:rPr lang="fr-FR" altLang="fr-FR" sz="1700" b="1" u="sng">
                    <a:solidFill>
                      <a:srgbClr val="9BBB59"/>
                    </a:solidFill>
                  </a:rPr>
                  <a:t>LICENCES</a:t>
                </a:r>
              </a:p>
              <a:p>
                <a:pPr eaLnBrk="1" hangingPunct="1">
                  <a:lnSpc>
                    <a:spcPct val="80000"/>
                  </a:lnSpc>
                  <a:spcBef>
                    <a:spcPts val="488"/>
                  </a:spcBef>
                  <a:buFontTx/>
                  <a:buNone/>
                </a:pPr>
                <a:r>
                  <a:rPr lang="fr-FR" altLang="fr-FR" sz="1700">
                    <a:solidFill>
                      <a:srgbClr val="9BBB59"/>
                    </a:solidFill>
                  </a:rPr>
                  <a:t>- Droit Sc. Po</a:t>
                </a:r>
              </a:p>
              <a:p>
                <a:pPr eaLnBrk="1" hangingPunct="1">
                  <a:lnSpc>
                    <a:spcPct val="80000"/>
                  </a:lnSpc>
                  <a:spcBef>
                    <a:spcPts val="488"/>
                  </a:spcBef>
                  <a:buFontTx/>
                  <a:buNone/>
                </a:pPr>
                <a:r>
                  <a:rPr lang="fr-FR" altLang="fr-FR" sz="1700">
                    <a:solidFill>
                      <a:srgbClr val="9BBB59"/>
                    </a:solidFill>
                  </a:rPr>
                  <a:t>- Sociologie</a:t>
                </a:r>
              </a:p>
              <a:p>
                <a:pPr eaLnBrk="1" hangingPunct="1">
                  <a:lnSpc>
                    <a:spcPct val="80000"/>
                  </a:lnSpc>
                  <a:spcBef>
                    <a:spcPts val="488"/>
                  </a:spcBef>
                  <a:buFontTx/>
                  <a:buNone/>
                </a:pPr>
                <a:r>
                  <a:rPr lang="fr-FR" altLang="fr-FR" sz="1700">
                    <a:solidFill>
                      <a:srgbClr val="9BBB59"/>
                    </a:solidFill>
                  </a:rPr>
                  <a:t>- Sciences de l’Homme</a:t>
                </a:r>
              </a:p>
              <a:p>
                <a:pPr eaLnBrk="1" hangingPunct="1">
                  <a:lnSpc>
                    <a:spcPct val="80000"/>
                  </a:lnSpc>
                  <a:spcBef>
                    <a:spcPts val="488"/>
                  </a:spcBef>
                  <a:buFontTx/>
                  <a:buNone/>
                </a:pPr>
                <a:r>
                  <a:rPr lang="fr-FR" altLang="fr-FR" sz="1700">
                    <a:solidFill>
                      <a:srgbClr val="9BBB59"/>
                    </a:solidFill>
                  </a:rPr>
                  <a:t>- Sciences Sociales</a:t>
                </a:r>
              </a:p>
              <a:p>
                <a:pPr eaLnBrk="1" hangingPunct="1">
                  <a:lnSpc>
                    <a:spcPct val="80000"/>
                  </a:lnSpc>
                  <a:spcBef>
                    <a:spcPts val="488"/>
                  </a:spcBef>
                  <a:buFontTx/>
                  <a:buNone/>
                </a:pPr>
                <a:r>
                  <a:rPr lang="fr-FR" altLang="fr-FR" sz="1700">
                    <a:solidFill>
                      <a:srgbClr val="9BBB59"/>
                    </a:solidFill>
                  </a:rPr>
                  <a:t>- Histoire</a:t>
                </a:r>
              </a:p>
              <a:p>
                <a:pPr eaLnBrk="1" hangingPunct="1">
                  <a:lnSpc>
                    <a:spcPct val="80000"/>
                  </a:lnSpc>
                  <a:spcBef>
                    <a:spcPts val="488"/>
                  </a:spcBef>
                  <a:buFontTx/>
                  <a:buNone/>
                </a:pPr>
                <a:r>
                  <a:rPr lang="fr-FR" altLang="fr-FR" sz="1700">
                    <a:solidFill>
                      <a:srgbClr val="9BBB59"/>
                    </a:solidFill>
                  </a:rPr>
                  <a:t>- Géographie – aménagement du territoire</a:t>
                </a:r>
              </a:p>
              <a:p>
                <a:pPr eaLnBrk="1" hangingPunct="1">
                  <a:lnSpc>
                    <a:spcPct val="80000"/>
                  </a:lnSpc>
                  <a:spcBef>
                    <a:spcPts val="488"/>
                  </a:spcBef>
                  <a:buFontTx/>
                  <a:buNone/>
                </a:pPr>
                <a:r>
                  <a:rPr lang="fr-FR" altLang="fr-FR" sz="1700">
                    <a:solidFill>
                      <a:srgbClr val="9BBB59"/>
                    </a:solidFill>
                  </a:rPr>
                  <a:t>- Sciences de l’éducation</a:t>
                </a:r>
              </a:p>
              <a:p>
                <a:pPr eaLnBrk="1" hangingPunct="1">
                  <a:lnSpc>
                    <a:spcPct val="80000"/>
                  </a:lnSpc>
                  <a:spcBef>
                    <a:spcPts val="488"/>
                  </a:spcBef>
                  <a:buFontTx/>
                  <a:buNone/>
                </a:pPr>
                <a:r>
                  <a:rPr lang="fr-FR" altLang="fr-FR" sz="1700">
                    <a:solidFill>
                      <a:srgbClr val="9BBB59"/>
                    </a:solidFill>
                  </a:rPr>
                  <a:t>- Communicat°</a:t>
                </a:r>
              </a:p>
            </p:txBody>
          </p:sp>
          <p:sp>
            <p:nvSpPr>
              <p:cNvPr id="11303" name="ECOLES…"/>
              <p:cNvSpPr txBox="1">
                <a:spLocks noChangeArrowheads="1"/>
              </p:cNvSpPr>
              <p:nvPr/>
            </p:nvSpPr>
            <p:spPr bwMode="auto">
              <a:xfrm>
                <a:off x="143265" y="-972415"/>
                <a:ext cx="1946157" cy="21696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400000"/>
                    <a:headEnd/>
                    <a:tailEnd/>
                  </a14:hiddenLine>
                </a:ext>
              </a:extLst>
            </p:spPr>
            <p:txBody>
              <a:bodyPr lIns="50800" tIns="50800" rIns="50800" bIns="50800" anchor="ctr">
                <a:spAutoFit/>
              </a:bodyPr>
              <a:lstStyle>
                <a:lvl1pPr defTabSz="320675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defTabSz="320675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defTabSz="320675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defTabSz="320675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defTabSz="320675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defTabSz="32067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defTabSz="32067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defTabSz="32067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defTabSz="32067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80000"/>
                  </a:lnSpc>
                  <a:spcBef>
                    <a:spcPts val="488"/>
                  </a:spcBef>
                  <a:buFontTx/>
                  <a:buNone/>
                </a:pPr>
                <a:r>
                  <a:rPr lang="fr-FR" altLang="fr-FR" sz="1700" b="1" u="sng">
                    <a:solidFill>
                      <a:srgbClr val="9BBB59"/>
                    </a:solidFill>
                  </a:rPr>
                  <a:t>ECOLES</a:t>
                </a:r>
              </a:p>
              <a:p>
                <a:pPr eaLnBrk="1" hangingPunct="1">
                  <a:lnSpc>
                    <a:spcPct val="80000"/>
                  </a:lnSpc>
                  <a:spcBef>
                    <a:spcPts val="488"/>
                  </a:spcBef>
                  <a:buFontTx/>
                  <a:buNone/>
                </a:pPr>
                <a:r>
                  <a:rPr lang="fr-FR" altLang="fr-FR" sz="1700">
                    <a:solidFill>
                      <a:srgbClr val="9BBB59"/>
                    </a:solidFill>
                  </a:rPr>
                  <a:t>- IEP</a:t>
                </a:r>
              </a:p>
              <a:p>
                <a:pPr eaLnBrk="1" hangingPunct="1">
                  <a:lnSpc>
                    <a:spcPct val="80000"/>
                  </a:lnSpc>
                  <a:spcBef>
                    <a:spcPts val="488"/>
                  </a:spcBef>
                  <a:buFontTx/>
                  <a:buNone/>
                </a:pPr>
                <a:r>
                  <a:rPr lang="fr-FR" altLang="fr-FR" sz="1700">
                    <a:solidFill>
                      <a:srgbClr val="9BBB59"/>
                    </a:solidFill>
                  </a:rPr>
                  <a:t>- Ecoles de journalisme</a:t>
                </a:r>
              </a:p>
              <a:p>
                <a:pPr eaLnBrk="1" hangingPunct="1">
                  <a:lnSpc>
                    <a:spcPct val="80000"/>
                  </a:lnSpc>
                  <a:spcBef>
                    <a:spcPts val="488"/>
                  </a:spcBef>
                  <a:buFontTx/>
                  <a:buNone/>
                </a:pPr>
                <a:r>
                  <a:rPr lang="fr-FR" altLang="fr-FR" sz="1700">
                    <a:solidFill>
                      <a:srgbClr val="9BBB59"/>
                    </a:solidFill>
                  </a:rPr>
                  <a:t>- Formations du social</a:t>
                </a:r>
              </a:p>
            </p:txBody>
          </p:sp>
          <p:sp>
            <p:nvSpPr>
              <p:cNvPr id="11304" name="CPGE…"/>
              <p:cNvSpPr txBox="1">
                <a:spLocks noChangeArrowheads="1"/>
              </p:cNvSpPr>
              <p:nvPr/>
            </p:nvSpPr>
            <p:spPr bwMode="auto">
              <a:xfrm>
                <a:off x="2500328" y="4297129"/>
                <a:ext cx="3176617" cy="8195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400000"/>
                    <a:headEnd/>
                    <a:tailEnd/>
                  </a14:hiddenLine>
                </a:ext>
              </a:extLst>
            </p:spPr>
            <p:txBody>
              <a:bodyPr lIns="50800" tIns="50800" rIns="50800" bIns="50800" anchor="ctr">
                <a:spAutoFit/>
              </a:bodyPr>
              <a:lstStyle>
                <a:lvl1pPr defTabSz="320675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defTabSz="320675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defTabSz="320675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defTabSz="320675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defTabSz="320675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defTabSz="32067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defTabSz="32067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defTabSz="32067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defTabSz="32067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80000"/>
                  </a:lnSpc>
                  <a:spcBef>
                    <a:spcPts val="488"/>
                  </a:spcBef>
                  <a:buFontTx/>
                  <a:buNone/>
                </a:pPr>
                <a:r>
                  <a:rPr lang="fr-FR" altLang="fr-FR" sz="1700" b="1" u="sng">
                    <a:solidFill>
                      <a:srgbClr val="9BBB59"/>
                    </a:solidFill>
                  </a:rPr>
                  <a:t>CPGE</a:t>
                </a:r>
              </a:p>
              <a:p>
                <a:pPr eaLnBrk="1" hangingPunct="1">
                  <a:lnSpc>
                    <a:spcPct val="80000"/>
                  </a:lnSpc>
                  <a:spcBef>
                    <a:spcPts val="488"/>
                  </a:spcBef>
                  <a:buFontTx/>
                  <a:buNone/>
                </a:pPr>
                <a:r>
                  <a:rPr lang="fr-FR" altLang="fr-FR" sz="1700">
                    <a:solidFill>
                      <a:srgbClr val="9BBB59"/>
                    </a:solidFill>
                  </a:rPr>
                  <a:t>- D1</a:t>
                </a:r>
              </a:p>
            </p:txBody>
          </p:sp>
          <p:sp>
            <p:nvSpPr>
              <p:cNvPr id="11305" name="DUT…"/>
              <p:cNvSpPr txBox="1">
                <a:spLocks noChangeArrowheads="1"/>
              </p:cNvSpPr>
              <p:nvPr/>
            </p:nvSpPr>
            <p:spPr bwMode="auto">
              <a:xfrm>
                <a:off x="2601926" y="4976706"/>
                <a:ext cx="3686862" cy="12011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400000"/>
                    <a:headEnd/>
                    <a:tailEnd/>
                  </a14:hiddenLine>
                </a:ext>
              </a:extLst>
            </p:spPr>
            <p:txBody>
              <a:bodyPr lIns="50800" tIns="50800" rIns="50800" bIns="50800" anchor="ctr">
                <a:spAutoFit/>
              </a:bodyPr>
              <a:lstStyle>
                <a:lvl1pPr defTabSz="320675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defTabSz="320675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defTabSz="320675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defTabSz="320675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defTabSz="320675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defTabSz="32067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defTabSz="32067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defTabSz="32067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defTabSz="32067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80000"/>
                  </a:lnSpc>
                  <a:spcBef>
                    <a:spcPts val="488"/>
                  </a:spcBef>
                  <a:buFontTx/>
                  <a:buNone/>
                </a:pPr>
                <a:r>
                  <a:rPr lang="fr-FR" altLang="fr-FR" sz="1700" b="1" u="sng">
                    <a:solidFill>
                      <a:srgbClr val="9BBB59"/>
                    </a:solidFill>
                  </a:rPr>
                  <a:t>DUT</a:t>
                </a:r>
              </a:p>
              <a:p>
                <a:pPr eaLnBrk="1" hangingPunct="1">
                  <a:lnSpc>
                    <a:spcPct val="80000"/>
                  </a:lnSpc>
                  <a:spcBef>
                    <a:spcPts val="488"/>
                  </a:spcBef>
                  <a:buFontTx/>
                  <a:buNone/>
                </a:pPr>
                <a:r>
                  <a:rPr lang="fr-FR" altLang="fr-FR" sz="1700">
                    <a:solidFill>
                      <a:srgbClr val="9BBB59"/>
                    </a:solidFill>
                  </a:rPr>
                  <a:t>- Carrières sociales</a:t>
                </a:r>
              </a:p>
              <a:p>
                <a:pPr eaLnBrk="1" hangingPunct="1">
                  <a:lnSpc>
                    <a:spcPct val="80000"/>
                  </a:lnSpc>
                  <a:spcBef>
                    <a:spcPts val="488"/>
                  </a:spcBef>
                  <a:buFontTx/>
                  <a:buNone/>
                </a:pPr>
                <a:r>
                  <a:rPr lang="fr-FR" altLang="fr-FR" sz="1700">
                    <a:solidFill>
                      <a:srgbClr val="9BBB59"/>
                    </a:solidFill>
                  </a:rPr>
                  <a:t>- Info-com -journalisme</a:t>
                </a:r>
              </a:p>
            </p:txBody>
          </p:sp>
        </p:grpSp>
      </p:grpSp>
      <p:sp>
        <p:nvSpPr>
          <p:cNvPr id="135" name="Ligne"/>
          <p:cNvSpPr>
            <a:spLocks noChangeShapeType="1"/>
          </p:cNvSpPr>
          <p:nvPr/>
        </p:nvSpPr>
        <p:spPr bwMode="auto">
          <a:xfrm flipH="1">
            <a:off x="4048125" y="2465388"/>
            <a:ext cx="2224088" cy="1273175"/>
          </a:xfrm>
          <a:prstGeom prst="line">
            <a:avLst/>
          </a:prstGeom>
          <a:noFill/>
          <a:ln w="25400">
            <a:solidFill>
              <a:srgbClr val="A8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2144" tIns="32144" rIns="32144" bIns="32144"/>
          <a:lstStyle/>
          <a:p>
            <a:endParaRPr lang="fr-FR"/>
          </a:p>
        </p:txBody>
      </p:sp>
      <p:sp>
        <p:nvSpPr>
          <p:cNvPr id="136" name="Ligne"/>
          <p:cNvSpPr>
            <a:spLocks noChangeShapeType="1"/>
          </p:cNvSpPr>
          <p:nvPr/>
        </p:nvSpPr>
        <p:spPr bwMode="auto">
          <a:xfrm flipH="1">
            <a:off x="2916238" y="3441700"/>
            <a:ext cx="1585912" cy="787400"/>
          </a:xfrm>
          <a:prstGeom prst="line">
            <a:avLst/>
          </a:prstGeom>
          <a:noFill/>
          <a:ln w="25400">
            <a:solidFill>
              <a:srgbClr val="9BBB5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2144" tIns="32144" rIns="32144" bIns="32144"/>
          <a:lstStyle/>
          <a:p>
            <a:endParaRPr lang="fr-FR"/>
          </a:p>
        </p:txBody>
      </p:sp>
      <p:sp>
        <p:nvSpPr>
          <p:cNvPr id="137" name="Groupe"/>
          <p:cNvSpPr/>
          <p:nvPr/>
        </p:nvSpPr>
        <p:spPr>
          <a:xfrm>
            <a:off x="3635173" y="2492173"/>
            <a:ext cx="1873654" cy="1873654"/>
          </a:xfrm>
          <a:prstGeom prst="ellipse">
            <a:avLst/>
          </a:prstGeom>
          <a:solidFill>
            <a:schemeClr val="bg1">
              <a:lumMod val="65000"/>
            </a:schemeClr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2100" b="0" cap="all">
                <a:solidFill>
                  <a:srgbClr val="FFFFFF"/>
                </a:solidFill>
              </a:defRPr>
            </a:pPr>
            <a:r>
              <a:rPr sz="2100" b="1" cap="all" dirty="0">
                <a:solidFill>
                  <a:srgbClr val="FFFFFF"/>
                </a:solidFill>
                <a:latin typeface="Arial"/>
                <a:cs typeface="Arial"/>
              </a:rPr>
              <a:t>SES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2100" b="0" cap="all">
                <a:solidFill>
                  <a:srgbClr val="FFFFFF"/>
                </a:solidFill>
              </a:defRPr>
            </a:pPr>
            <a:r>
              <a:rPr sz="2100" b="1" cap="all" dirty="0">
                <a:solidFill>
                  <a:srgbClr val="FFFFFF"/>
                </a:solidFill>
                <a:latin typeface="Arial"/>
                <a:cs typeface="Arial"/>
              </a:rPr>
              <a:t>+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2100" b="0" cap="all">
                <a:solidFill>
                  <a:srgbClr val="FFFFFF"/>
                </a:solidFill>
              </a:defRPr>
            </a:pPr>
            <a:r>
              <a:rPr sz="2100" b="1" cap="all" dirty="0">
                <a:solidFill>
                  <a:srgbClr val="FFFFFF"/>
                </a:solidFill>
                <a:latin typeface="Arial"/>
                <a:cs typeface="Arial"/>
              </a:rPr>
              <a:t>Maths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2100" b="0" cap="all">
                <a:solidFill>
                  <a:srgbClr val="FFFFFF"/>
                </a:solidFill>
              </a:defRPr>
            </a:pPr>
            <a:r>
              <a:rPr sz="2100" b="1" cap="all" dirty="0">
                <a:solidFill>
                  <a:srgbClr val="FFFFFF"/>
                </a:solidFill>
                <a:latin typeface="Arial"/>
                <a:cs typeface="Arial"/>
              </a:rPr>
              <a:t>+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2100" b="0" cap="all">
                <a:solidFill>
                  <a:srgbClr val="FFFFFF"/>
                </a:solidFill>
              </a:defRPr>
            </a:pPr>
            <a:r>
              <a:rPr lang="fr-FR" sz="2100" b="1" cap="all" dirty="0">
                <a:solidFill>
                  <a:srgbClr val="FFFFFF"/>
                </a:solidFill>
                <a:latin typeface="Arial"/>
                <a:cs typeface="Arial"/>
              </a:rPr>
              <a:t>HGGSP</a:t>
            </a:r>
            <a:endParaRPr sz="2100" b="1" cap="all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38" name="Cercle"/>
          <p:cNvSpPr/>
          <p:nvPr/>
        </p:nvSpPr>
        <p:spPr>
          <a:xfrm>
            <a:off x="6008083" y="1680178"/>
            <a:ext cx="1196459" cy="1196459"/>
          </a:xfrm>
          <a:prstGeom prst="ellipse">
            <a:avLst/>
          </a:prstGeom>
          <a:solidFill>
            <a:srgbClr val="CC3333"/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 b="0" cap="all">
                <a:solidFill>
                  <a:srgbClr val="FFFFF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pPr>
            <a:endParaRPr cap="all">
              <a:solidFill>
                <a:srgbClr val="FFFFFF"/>
              </a:solidFill>
              <a:latin typeface="Helvetica Neue Thin"/>
              <a:ea typeface="Helvetica Neue Thin"/>
              <a:cs typeface="Helvetica Neue Thin"/>
              <a:sym typeface="Helvetica Neue Thin"/>
            </a:endParaRPr>
          </a:p>
        </p:txBody>
      </p:sp>
      <p:sp>
        <p:nvSpPr>
          <p:cNvPr id="11276" name="Maths"/>
          <p:cNvSpPr txBox="1">
            <a:spLocks noChangeArrowheads="1"/>
          </p:cNvSpPr>
          <p:nvPr/>
        </p:nvSpPr>
        <p:spPr bwMode="auto">
          <a:xfrm>
            <a:off x="6156325" y="2349500"/>
            <a:ext cx="1000125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35717" tIns="35717" rIns="35717" bIns="35717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fr-FR" altLang="fr-FR" sz="2500">
                <a:solidFill>
                  <a:srgbClr val="FFFFFF"/>
                </a:solidFill>
              </a:rPr>
              <a:t>Maths</a:t>
            </a:r>
          </a:p>
        </p:txBody>
      </p:sp>
      <p:sp>
        <p:nvSpPr>
          <p:cNvPr id="11277" name="SVT"/>
          <p:cNvSpPr txBox="1">
            <a:spLocks noChangeArrowheads="1"/>
          </p:cNvSpPr>
          <p:nvPr/>
        </p:nvSpPr>
        <p:spPr bwMode="auto">
          <a:xfrm>
            <a:off x="4373563" y="1603375"/>
            <a:ext cx="73025" cy="31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fr-FR" altLang="fr-FR" sz="1900">
              <a:solidFill>
                <a:srgbClr val="FFFFFF"/>
              </a:solidFill>
            </a:endParaRPr>
          </a:p>
        </p:txBody>
      </p:sp>
      <p:grpSp>
        <p:nvGrpSpPr>
          <p:cNvPr id="149" name="Groupe"/>
          <p:cNvGrpSpPr>
            <a:grpSpLocks/>
          </p:cNvGrpSpPr>
          <p:nvPr/>
        </p:nvGrpSpPr>
        <p:grpSpPr bwMode="auto">
          <a:xfrm>
            <a:off x="5795963" y="38100"/>
            <a:ext cx="3979862" cy="4751388"/>
            <a:chOff x="-1174636" y="225085"/>
            <a:chExt cx="5659503" cy="6341798"/>
          </a:xfrm>
        </p:grpSpPr>
        <p:sp>
          <p:nvSpPr>
            <p:cNvPr id="11292" name="Ligne"/>
            <p:cNvSpPr>
              <a:spLocks noChangeShapeType="1"/>
            </p:cNvSpPr>
            <p:nvPr/>
          </p:nvSpPr>
          <p:spPr bwMode="auto">
            <a:xfrm>
              <a:off x="744472" y="3707909"/>
              <a:ext cx="686447" cy="192374"/>
            </a:xfrm>
            <a:prstGeom prst="line">
              <a:avLst/>
            </a:prstGeom>
            <a:noFill/>
            <a:ln w="25400">
              <a:solidFill>
                <a:srgbClr val="A80000"/>
              </a:solidFill>
              <a:miter lim="4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45718" tIns="45718" rIns="45718" bIns="45718"/>
            <a:lstStyle/>
            <a:p>
              <a:endParaRPr lang="fr-FR"/>
            </a:p>
          </p:txBody>
        </p:sp>
        <p:sp>
          <p:nvSpPr>
            <p:cNvPr id="11293" name="Ligne"/>
            <p:cNvSpPr>
              <a:spLocks noChangeShapeType="1"/>
            </p:cNvSpPr>
            <p:nvPr/>
          </p:nvSpPr>
          <p:spPr bwMode="auto">
            <a:xfrm flipV="1">
              <a:off x="41684" y="1878373"/>
              <a:ext cx="115028" cy="659902"/>
            </a:xfrm>
            <a:prstGeom prst="line">
              <a:avLst/>
            </a:prstGeom>
            <a:noFill/>
            <a:ln w="25400">
              <a:solidFill>
                <a:srgbClr val="A80000"/>
              </a:solidFill>
              <a:miter lim="4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45718" tIns="45718" rIns="45718" bIns="45718"/>
            <a:lstStyle/>
            <a:p>
              <a:endParaRPr lang="fr-FR"/>
            </a:p>
          </p:txBody>
        </p:sp>
        <p:sp>
          <p:nvSpPr>
            <p:cNvPr id="11294" name="Ligne"/>
            <p:cNvSpPr>
              <a:spLocks noChangeShapeType="1"/>
            </p:cNvSpPr>
            <p:nvPr/>
          </p:nvSpPr>
          <p:spPr bwMode="auto">
            <a:xfrm flipH="1">
              <a:off x="672133" y="2288018"/>
              <a:ext cx="508690" cy="667402"/>
            </a:xfrm>
            <a:prstGeom prst="line">
              <a:avLst/>
            </a:prstGeom>
            <a:noFill/>
            <a:ln w="25400">
              <a:solidFill>
                <a:srgbClr val="C0504D"/>
              </a:solidFill>
              <a:miter lim="4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45718" tIns="45718" rIns="45718" bIns="45718"/>
            <a:lstStyle/>
            <a:p>
              <a:endParaRPr lang="fr-FR"/>
            </a:p>
          </p:txBody>
        </p:sp>
        <p:sp>
          <p:nvSpPr>
            <p:cNvPr id="11295" name="LICENCES…"/>
            <p:cNvSpPr txBox="1">
              <a:spLocks noChangeArrowheads="1"/>
            </p:cNvSpPr>
            <p:nvPr/>
          </p:nvSpPr>
          <p:spPr bwMode="auto">
            <a:xfrm>
              <a:off x="1077440" y="279472"/>
              <a:ext cx="2521205" cy="3699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  <p:txBody>
            <a:bodyPr lIns="50800" tIns="50800" rIns="50800" bIns="50800" anchor="ctr">
              <a:spAutoFit/>
            </a:bodyPr>
            <a:lstStyle>
              <a:lvl1pPr defTabSz="320675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defTabSz="32067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defTabSz="320675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defTabSz="320675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defTabSz="320675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32067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32067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32067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32067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80000"/>
                </a:lnSpc>
                <a:spcBef>
                  <a:spcPts val="488"/>
                </a:spcBef>
                <a:buFontTx/>
                <a:buNone/>
              </a:pPr>
              <a:r>
                <a:rPr lang="fr-FR" altLang="fr-FR" sz="1700" b="1" u="sng">
                  <a:solidFill>
                    <a:srgbClr val="CC3333"/>
                  </a:solidFill>
                </a:rPr>
                <a:t>LICENCES</a:t>
              </a:r>
            </a:p>
            <a:p>
              <a:pPr eaLnBrk="1" hangingPunct="1">
                <a:lnSpc>
                  <a:spcPct val="80000"/>
                </a:lnSpc>
                <a:spcBef>
                  <a:spcPts val="488"/>
                </a:spcBef>
                <a:buFontTx/>
                <a:buNone/>
              </a:pPr>
              <a:r>
                <a:rPr lang="fr-FR" altLang="fr-FR" sz="1700">
                  <a:solidFill>
                    <a:srgbClr val="CC3333"/>
                  </a:solidFill>
                </a:rPr>
                <a:t>- Eco – gestion</a:t>
              </a:r>
            </a:p>
            <a:p>
              <a:pPr eaLnBrk="1" hangingPunct="1">
                <a:lnSpc>
                  <a:spcPct val="80000"/>
                </a:lnSpc>
                <a:spcBef>
                  <a:spcPts val="488"/>
                </a:spcBef>
                <a:buFontTx/>
                <a:buNone/>
              </a:pPr>
              <a:r>
                <a:rPr lang="fr-FR" altLang="fr-FR" sz="1700">
                  <a:solidFill>
                    <a:srgbClr val="CC3333"/>
                  </a:solidFill>
                </a:rPr>
                <a:t>- MSH / AES</a:t>
              </a:r>
            </a:p>
            <a:p>
              <a:pPr eaLnBrk="1" hangingPunct="1">
                <a:lnSpc>
                  <a:spcPct val="80000"/>
                </a:lnSpc>
                <a:spcBef>
                  <a:spcPts val="488"/>
                </a:spcBef>
                <a:buFontTx/>
                <a:buChar char="-"/>
              </a:pPr>
              <a:r>
                <a:rPr lang="fr-FR" altLang="fr-FR" sz="1700">
                  <a:solidFill>
                    <a:srgbClr val="CC3333"/>
                  </a:solidFill>
                </a:rPr>
                <a:t> TQM</a:t>
              </a:r>
            </a:p>
            <a:p>
              <a:pPr eaLnBrk="1" hangingPunct="1">
                <a:lnSpc>
                  <a:spcPct val="80000"/>
                </a:lnSpc>
                <a:spcBef>
                  <a:spcPts val="488"/>
                </a:spcBef>
                <a:buFontTx/>
                <a:buChar char="-"/>
              </a:pPr>
              <a:r>
                <a:rPr lang="fr-FR" altLang="fr-FR" sz="1700">
                  <a:solidFill>
                    <a:srgbClr val="CC3333"/>
                  </a:solidFill>
                </a:rPr>
                <a:t> Psychologie</a:t>
              </a:r>
            </a:p>
            <a:p>
              <a:pPr eaLnBrk="1" hangingPunct="1">
                <a:lnSpc>
                  <a:spcPct val="80000"/>
                </a:lnSpc>
                <a:spcBef>
                  <a:spcPts val="488"/>
                </a:spcBef>
                <a:buFontTx/>
                <a:buNone/>
              </a:pPr>
              <a:r>
                <a:rPr lang="fr-FR" altLang="fr-FR" sz="1700">
                  <a:solidFill>
                    <a:srgbClr val="CC3333"/>
                  </a:solidFill>
                </a:rPr>
                <a:t>- MIASH</a:t>
              </a:r>
            </a:p>
            <a:p>
              <a:pPr eaLnBrk="1" hangingPunct="1">
                <a:lnSpc>
                  <a:spcPct val="80000"/>
                </a:lnSpc>
                <a:spcBef>
                  <a:spcPts val="488"/>
                </a:spcBef>
                <a:buFontTx/>
                <a:buNone/>
              </a:pPr>
              <a:r>
                <a:rPr lang="fr-FR" altLang="fr-FR" sz="1700">
                  <a:solidFill>
                    <a:srgbClr val="CC3333"/>
                  </a:solidFill>
                </a:rPr>
                <a:t>- DCG</a:t>
              </a:r>
            </a:p>
            <a:p>
              <a:pPr eaLnBrk="1" hangingPunct="1">
                <a:lnSpc>
                  <a:spcPct val="80000"/>
                </a:lnSpc>
                <a:spcBef>
                  <a:spcPts val="488"/>
                </a:spcBef>
                <a:buFontTx/>
                <a:buNone/>
              </a:pPr>
              <a:r>
                <a:rPr lang="fr-FR" altLang="fr-FR" sz="1700">
                  <a:solidFill>
                    <a:srgbClr val="CC3333"/>
                  </a:solidFill>
                </a:rPr>
                <a:t>- Admin. publique</a:t>
              </a:r>
            </a:p>
            <a:p>
              <a:pPr eaLnBrk="1" hangingPunct="1">
                <a:lnSpc>
                  <a:spcPct val="80000"/>
                </a:lnSpc>
                <a:spcBef>
                  <a:spcPts val="488"/>
                </a:spcBef>
                <a:buFontTx/>
                <a:buNone/>
              </a:pPr>
              <a:r>
                <a:rPr lang="fr-FR" altLang="fr-FR" sz="1700">
                  <a:solidFill>
                    <a:srgbClr val="CC3333"/>
                  </a:solidFill>
                </a:rPr>
                <a:t>- Droit</a:t>
              </a:r>
            </a:p>
            <a:p>
              <a:pPr eaLnBrk="1" hangingPunct="1">
                <a:lnSpc>
                  <a:spcPct val="80000"/>
                </a:lnSpc>
                <a:spcBef>
                  <a:spcPts val="488"/>
                </a:spcBef>
                <a:buFontTx/>
                <a:buNone/>
              </a:pPr>
              <a:r>
                <a:rPr lang="fr-FR" altLang="fr-FR" sz="1700">
                  <a:solidFill>
                    <a:srgbClr val="CC3333"/>
                  </a:solidFill>
                </a:rPr>
                <a:t>- LEA</a:t>
              </a:r>
            </a:p>
          </p:txBody>
        </p:sp>
        <p:sp>
          <p:nvSpPr>
            <p:cNvPr id="147" name="CPGE…"/>
            <p:cNvSpPr txBox="1"/>
            <p:nvPr/>
          </p:nvSpPr>
          <p:spPr>
            <a:xfrm>
              <a:off x="-1174636" y="225085"/>
              <a:ext cx="2252966" cy="151923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lIns="50800" tIns="50800" rIns="50800" bIns="50800" anchor="ctr">
              <a:spAutoFit/>
            </a:bodyPr>
            <a:lstStyle/>
            <a:p>
              <a:pPr defTabSz="321457" eaLnBrk="1" fontAlgn="auto" hangingPunct="1">
                <a:lnSpc>
                  <a:spcPct val="80000"/>
                </a:lnSpc>
                <a:spcBef>
                  <a:spcPts val="492"/>
                </a:spcBef>
                <a:spcAft>
                  <a:spcPts val="0"/>
                </a:spcAft>
                <a:defRPr sz="1700" u="sng">
                  <a:solidFill>
                    <a:srgbClr val="599553"/>
                  </a:solidFill>
                </a:defRPr>
              </a:pPr>
              <a:r>
                <a:rPr sz="1700" b="1" u="sng" dirty="0">
                  <a:solidFill>
                    <a:srgbClr val="CC3333"/>
                  </a:solidFill>
                  <a:latin typeface="+mn-lt"/>
                  <a:cs typeface="+mn-cs"/>
                </a:rPr>
                <a:t>CPGE</a:t>
              </a:r>
            </a:p>
            <a:p>
              <a:pPr marL="285750" indent="-285750" defTabSz="321457" eaLnBrk="1" fontAlgn="auto" hangingPunct="1">
                <a:lnSpc>
                  <a:spcPct val="80000"/>
                </a:lnSpc>
                <a:spcBef>
                  <a:spcPts val="492"/>
                </a:spcBef>
                <a:spcAft>
                  <a:spcPts val="0"/>
                </a:spcAft>
                <a:buFontTx/>
                <a:buChar char="-"/>
                <a:defRPr sz="1700">
                  <a:solidFill>
                    <a:srgbClr val="599553"/>
                  </a:solidFill>
                </a:defRPr>
              </a:pPr>
              <a:r>
                <a:rPr sz="1700" dirty="0">
                  <a:solidFill>
                    <a:srgbClr val="CC3333"/>
                  </a:solidFill>
                  <a:latin typeface="+mn-lt"/>
                  <a:cs typeface="+mn-cs"/>
                </a:rPr>
                <a:t>B/L</a:t>
              </a:r>
              <a:r>
                <a:rPr lang="fr-FR" sz="1700" dirty="0">
                  <a:solidFill>
                    <a:srgbClr val="CC3333"/>
                  </a:solidFill>
                  <a:latin typeface="+mn-lt"/>
                  <a:cs typeface="+mn-cs"/>
                </a:rPr>
                <a:t> - </a:t>
              </a:r>
              <a:r>
                <a:rPr sz="1700" dirty="0">
                  <a:solidFill>
                    <a:srgbClr val="CC3333"/>
                  </a:solidFill>
                  <a:latin typeface="+mn-lt"/>
                  <a:cs typeface="+mn-cs"/>
                </a:rPr>
                <a:t>ECE</a:t>
              </a:r>
            </a:p>
            <a:p>
              <a:pPr algn="ctr" defTabSz="321457" eaLnBrk="1" fontAlgn="auto" hangingPunct="1">
                <a:lnSpc>
                  <a:spcPct val="80000"/>
                </a:lnSpc>
                <a:spcBef>
                  <a:spcPts val="492"/>
                </a:spcBef>
                <a:spcAft>
                  <a:spcPts val="0"/>
                </a:spcAft>
                <a:defRPr sz="1700">
                  <a:solidFill>
                    <a:srgbClr val="599553"/>
                  </a:solidFill>
                </a:defRPr>
              </a:pPr>
              <a:r>
                <a:rPr sz="1700" dirty="0">
                  <a:solidFill>
                    <a:srgbClr val="CC3333"/>
                  </a:solidFill>
                  <a:latin typeface="+mn-lt"/>
                  <a:cs typeface="+mn-cs"/>
                </a:rPr>
                <a:t>- D2</a:t>
              </a:r>
              <a:r>
                <a:rPr lang="fr-FR" sz="1700" dirty="0">
                  <a:solidFill>
                    <a:srgbClr val="CC3333"/>
                  </a:solidFill>
                  <a:latin typeface="+mn-lt"/>
                  <a:cs typeface="+mn-cs"/>
                </a:rPr>
                <a:t>  - D1</a:t>
              </a:r>
              <a:endParaRPr sz="1700" dirty="0">
                <a:solidFill>
                  <a:srgbClr val="CC3333"/>
                </a:solidFill>
                <a:latin typeface="+mn-lt"/>
                <a:cs typeface="+mn-cs"/>
              </a:endParaRPr>
            </a:p>
            <a:p>
              <a:pPr marL="285750" indent="-285750" algn="ctr" defTabSz="321457" eaLnBrk="1" fontAlgn="auto" hangingPunct="1">
                <a:lnSpc>
                  <a:spcPct val="80000"/>
                </a:lnSpc>
                <a:spcBef>
                  <a:spcPts val="492"/>
                </a:spcBef>
                <a:spcAft>
                  <a:spcPts val="0"/>
                </a:spcAft>
                <a:buFontTx/>
                <a:buChar char="-"/>
                <a:defRPr sz="1700">
                  <a:solidFill>
                    <a:srgbClr val="599553"/>
                  </a:solidFill>
                </a:defRPr>
              </a:pPr>
              <a:r>
                <a:rPr sz="1700" dirty="0">
                  <a:solidFill>
                    <a:srgbClr val="CC3333"/>
                  </a:solidFill>
                  <a:latin typeface="+mn-lt"/>
                  <a:cs typeface="+mn-cs"/>
                </a:rPr>
                <a:t>DCG</a:t>
              </a:r>
            </a:p>
          </p:txBody>
        </p:sp>
        <p:sp>
          <p:nvSpPr>
            <p:cNvPr id="11297" name="DUT…"/>
            <p:cNvSpPr txBox="1">
              <a:spLocks noChangeArrowheads="1"/>
            </p:cNvSpPr>
            <p:nvPr/>
          </p:nvSpPr>
          <p:spPr bwMode="auto">
            <a:xfrm>
              <a:off x="1283760" y="4089916"/>
              <a:ext cx="3201107" cy="24769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  <p:txBody>
            <a:bodyPr lIns="50800" tIns="50800" rIns="50800" bIns="50800" anchor="ctr">
              <a:spAutoFit/>
            </a:bodyPr>
            <a:lstStyle>
              <a:lvl1pPr defTabSz="320675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defTabSz="32067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defTabSz="320675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defTabSz="320675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defTabSz="320675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32067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32067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32067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32067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80000"/>
                </a:lnSpc>
                <a:spcBef>
                  <a:spcPts val="488"/>
                </a:spcBef>
                <a:buFontTx/>
                <a:buNone/>
              </a:pPr>
              <a:r>
                <a:rPr lang="fr-FR" altLang="fr-FR" sz="1700" b="1" u="sng">
                  <a:solidFill>
                    <a:srgbClr val="CC3333"/>
                  </a:solidFill>
                </a:rPr>
                <a:t>  DUT</a:t>
              </a:r>
            </a:p>
            <a:p>
              <a:pPr eaLnBrk="1" hangingPunct="1">
                <a:lnSpc>
                  <a:spcPct val="80000"/>
                </a:lnSpc>
                <a:spcBef>
                  <a:spcPts val="488"/>
                </a:spcBef>
                <a:buFontTx/>
                <a:buNone/>
              </a:pPr>
              <a:r>
                <a:rPr lang="fr-FR" altLang="fr-FR" sz="1700">
                  <a:solidFill>
                    <a:srgbClr val="CC3333"/>
                  </a:solidFill>
                </a:rPr>
                <a:t>  - GEA</a:t>
              </a:r>
            </a:p>
            <a:p>
              <a:pPr eaLnBrk="1" hangingPunct="1">
                <a:lnSpc>
                  <a:spcPct val="80000"/>
                </a:lnSpc>
                <a:spcBef>
                  <a:spcPts val="488"/>
                </a:spcBef>
                <a:buFontTx/>
                <a:buNone/>
              </a:pPr>
              <a:r>
                <a:rPr lang="fr-FR" altLang="fr-FR" sz="1700">
                  <a:solidFill>
                    <a:srgbClr val="CC3333"/>
                  </a:solidFill>
                </a:rPr>
                <a:t>  - GACO</a:t>
              </a:r>
            </a:p>
            <a:p>
              <a:pPr eaLnBrk="1" hangingPunct="1">
                <a:lnSpc>
                  <a:spcPct val="80000"/>
                </a:lnSpc>
                <a:spcBef>
                  <a:spcPts val="488"/>
                </a:spcBef>
                <a:buFontTx/>
                <a:buNone/>
              </a:pPr>
              <a:r>
                <a:rPr lang="fr-FR" altLang="fr-FR" sz="1700">
                  <a:solidFill>
                    <a:srgbClr val="CC3333"/>
                  </a:solidFill>
                </a:rPr>
                <a:t>  -  Tech de commercialisation</a:t>
              </a:r>
            </a:p>
            <a:p>
              <a:pPr eaLnBrk="1" hangingPunct="1">
                <a:lnSpc>
                  <a:spcPct val="80000"/>
                </a:lnSpc>
                <a:spcBef>
                  <a:spcPts val="488"/>
                </a:spcBef>
                <a:buFontTx/>
                <a:buChar char="-"/>
              </a:pPr>
              <a:r>
                <a:rPr lang="fr-FR" altLang="fr-FR" sz="1700">
                  <a:solidFill>
                    <a:srgbClr val="CC3333"/>
                  </a:solidFill>
                </a:rPr>
                <a:t> Carrières </a:t>
              </a:r>
            </a:p>
            <a:p>
              <a:pPr eaLnBrk="1" hangingPunct="1">
                <a:lnSpc>
                  <a:spcPct val="80000"/>
                </a:lnSpc>
                <a:spcBef>
                  <a:spcPts val="488"/>
                </a:spcBef>
                <a:buFontTx/>
                <a:buNone/>
              </a:pPr>
              <a:r>
                <a:rPr lang="fr-FR" altLang="fr-FR" sz="1700">
                  <a:solidFill>
                    <a:srgbClr val="CC3333"/>
                  </a:solidFill>
                </a:rPr>
                <a:t>sociales</a:t>
              </a:r>
            </a:p>
          </p:txBody>
        </p:sp>
      </p:grpSp>
      <p:sp>
        <p:nvSpPr>
          <p:cNvPr id="11279" name="LLCE"/>
          <p:cNvSpPr txBox="1">
            <a:spLocks noChangeArrowheads="1"/>
          </p:cNvSpPr>
          <p:nvPr/>
        </p:nvSpPr>
        <p:spPr bwMode="auto">
          <a:xfrm>
            <a:off x="6335713" y="1779588"/>
            <a:ext cx="536575" cy="38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fr-FR" altLang="fr-FR" sz="2600">
                <a:solidFill>
                  <a:srgbClr val="FFFFFF"/>
                </a:solidFill>
              </a:rPr>
              <a:t>SES</a:t>
            </a:r>
          </a:p>
        </p:txBody>
      </p:sp>
      <p:sp>
        <p:nvSpPr>
          <p:cNvPr id="11280" name="LLCE"/>
          <p:cNvSpPr txBox="1">
            <a:spLocks noChangeArrowheads="1"/>
          </p:cNvSpPr>
          <p:nvPr/>
        </p:nvSpPr>
        <p:spPr bwMode="auto">
          <a:xfrm>
            <a:off x="6491288" y="2058988"/>
            <a:ext cx="2317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fr-FR" altLang="fr-FR" sz="2500">
                <a:solidFill>
                  <a:srgbClr val="FFFFFF"/>
                </a:solidFill>
              </a:rPr>
              <a:t>+</a:t>
            </a:r>
          </a:p>
        </p:txBody>
      </p:sp>
      <p:sp>
        <p:nvSpPr>
          <p:cNvPr id="152" name="Etudes supérieures envisagées"/>
          <p:cNvSpPr txBox="1">
            <a:spLocks noChangeArrowheads="1"/>
          </p:cNvSpPr>
          <p:nvPr/>
        </p:nvSpPr>
        <p:spPr bwMode="auto">
          <a:xfrm>
            <a:off x="2043113" y="0"/>
            <a:ext cx="3419475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5500"/>
              </a:spcBef>
              <a:buFontTx/>
              <a:buNone/>
            </a:pPr>
            <a:r>
              <a:rPr lang="fr-FR" altLang="fr-FR" sz="2100">
                <a:solidFill>
                  <a:srgbClr val="A7A7A7"/>
                </a:solidFill>
                <a:sym typeface="Helvetica Neue Medium"/>
              </a:rPr>
              <a:t>Etudes supérieures envisagées</a:t>
            </a:r>
          </a:p>
        </p:txBody>
      </p:sp>
      <p:sp>
        <p:nvSpPr>
          <p:cNvPr id="153" name="Cercle"/>
          <p:cNvSpPr>
            <a:spLocks noChangeArrowheads="1"/>
          </p:cNvSpPr>
          <p:nvPr/>
        </p:nvSpPr>
        <p:spPr bwMode="auto">
          <a:xfrm>
            <a:off x="1692275" y="549275"/>
            <a:ext cx="5903913" cy="5908675"/>
          </a:xfrm>
          <a:prstGeom prst="ellipse">
            <a:avLst/>
          </a:prstGeom>
          <a:noFill/>
          <a:ln w="25400">
            <a:solidFill>
              <a:srgbClr val="A7A7A7"/>
            </a:solidFill>
            <a:prstDash val="sysDot"/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>
            <a:lvl1pPr defTabSz="32067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32067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320675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320675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320675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3206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3206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3206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3206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3863"/>
              </a:spcBef>
              <a:buFontTx/>
              <a:buNone/>
            </a:pPr>
            <a:endParaRPr lang="fr-FR" altLang="fr-FR" sz="1700">
              <a:solidFill>
                <a:srgbClr val="333333"/>
              </a:solidFill>
              <a:latin typeface="Helvetica Neue Thin"/>
              <a:ea typeface="Helvetica Neue Thin"/>
              <a:cs typeface="Helvetica Neue Thin"/>
              <a:sym typeface="Helvetica Neue Thin"/>
            </a:endParaRPr>
          </a:p>
        </p:txBody>
      </p:sp>
      <p:sp>
        <p:nvSpPr>
          <p:cNvPr id="11283" name="Cercle"/>
          <p:cNvSpPr>
            <a:spLocks noChangeArrowheads="1"/>
          </p:cNvSpPr>
          <p:nvPr/>
        </p:nvSpPr>
        <p:spPr bwMode="auto">
          <a:xfrm>
            <a:off x="3067050" y="1924050"/>
            <a:ext cx="3009900" cy="3009900"/>
          </a:xfrm>
          <a:prstGeom prst="ellipse">
            <a:avLst/>
          </a:prstGeom>
          <a:noFill/>
          <a:ln w="25400">
            <a:solidFill>
              <a:srgbClr val="A7A7A7"/>
            </a:solidFill>
            <a:prstDash val="sysDot"/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>
            <a:lvl1pPr defTabSz="32067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32067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320675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320675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320675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3206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3206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3206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3206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3863"/>
              </a:spcBef>
              <a:buFontTx/>
              <a:buNone/>
            </a:pPr>
            <a:endParaRPr lang="fr-FR" altLang="fr-FR" sz="5000">
              <a:solidFill>
                <a:srgbClr val="333333"/>
              </a:solidFill>
              <a:latin typeface="Helvetica Neue Thin"/>
              <a:ea typeface="Helvetica Neue Thin"/>
              <a:cs typeface="Helvetica Neue Thin"/>
              <a:sym typeface="Helvetica Neue Thin"/>
            </a:endParaRPr>
          </a:p>
        </p:txBody>
      </p:sp>
      <p:sp>
        <p:nvSpPr>
          <p:cNvPr id="155" name="2 spécialités de Terminale"/>
          <p:cNvSpPr txBox="1">
            <a:spLocks noChangeArrowheads="1"/>
          </p:cNvSpPr>
          <p:nvPr/>
        </p:nvSpPr>
        <p:spPr bwMode="auto">
          <a:xfrm>
            <a:off x="3389313" y="1152525"/>
            <a:ext cx="2943225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5500"/>
              </a:spcBef>
              <a:buFontTx/>
              <a:buNone/>
            </a:pPr>
            <a:r>
              <a:rPr lang="fr-FR" altLang="fr-FR" sz="2100">
                <a:solidFill>
                  <a:srgbClr val="A7A7A7"/>
                </a:solidFill>
                <a:sym typeface="Helvetica Neue Medium"/>
              </a:rPr>
              <a:t>2 spécialités en Terminale </a:t>
            </a:r>
          </a:p>
        </p:txBody>
      </p:sp>
      <p:sp>
        <p:nvSpPr>
          <p:cNvPr id="11285" name="3 spécialités de 1ère"/>
          <p:cNvSpPr txBox="1">
            <a:spLocks noChangeArrowheads="1"/>
          </p:cNvSpPr>
          <p:nvPr/>
        </p:nvSpPr>
        <p:spPr bwMode="auto">
          <a:xfrm>
            <a:off x="3897313" y="1924050"/>
            <a:ext cx="14811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fr-FR" altLang="fr-FR" sz="2100" b="1">
                <a:solidFill>
                  <a:srgbClr val="A7A7A7"/>
                </a:solidFill>
                <a:sym typeface="Helvetica Neue Medium"/>
              </a:rPr>
              <a:t>3 spécialités </a:t>
            </a:r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fr-FR" altLang="fr-FR" sz="2100" b="1">
                <a:solidFill>
                  <a:srgbClr val="A7A7A7"/>
                </a:solidFill>
                <a:sym typeface="Helvetica Neue Medium"/>
              </a:rPr>
              <a:t>en 1ère </a:t>
            </a:r>
          </a:p>
        </p:txBody>
      </p:sp>
      <p:sp>
        <p:nvSpPr>
          <p:cNvPr id="157" name="Cercle"/>
          <p:cNvSpPr/>
          <p:nvPr/>
        </p:nvSpPr>
        <p:spPr>
          <a:xfrm>
            <a:off x="2051521" y="3720872"/>
            <a:ext cx="1208007" cy="1208009"/>
          </a:xfrm>
          <a:prstGeom prst="ellipse">
            <a:avLst/>
          </a:prstGeom>
          <a:solidFill>
            <a:srgbClr val="9BBB5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defTabSz="321457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 sz="1900" b="0">
                <a:solidFill>
                  <a:srgbClr val="FFFFFF"/>
                </a:solidFill>
              </a:defRPr>
            </a:pPr>
            <a:endParaRPr sz="1900" dirty="0">
              <a:solidFill>
                <a:srgbClr val="FFFFFF"/>
              </a:solidFill>
            </a:endParaRPr>
          </a:p>
        </p:txBody>
      </p:sp>
      <p:sp>
        <p:nvSpPr>
          <p:cNvPr id="11289" name="HG…"/>
          <p:cNvSpPr txBox="1">
            <a:spLocks noChangeArrowheads="1"/>
          </p:cNvSpPr>
          <p:nvPr/>
        </p:nvSpPr>
        <p:spPr bwMode="auto">
          <a:xfrm>
            <a:off x="2338388" y="4367213"/>
            <a:ext cx="804862" cy="32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none" lIns="35717" tIns="35717" rIns="35717" bIns="35717" anchor="ctr">
            <a:spAutoFit/>
          </a:bodyPr>
          <a:lstStyle>
            <a:lvl1pPr defTabSz="32067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32067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320675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320675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320675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3206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3206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3206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3206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fr-FR" altLang="fr-FR" sz="2000">
                <a:solidFill>
                  <a:srgbClr val="FFFFFF"/>
                </a:solidFill>
              </a:rPr>
              <a:t>HGGSP</a:t>
            </a:r>
          </a:p>
        </p:txBody>
      </p:sp>
      <p:sp>
        <p:nvSpPr>
          <p:cNvPr id="11290" name="LLCE"/>
          <p:cNvSpPr txBox="1">
            <a:spLocks noChangeArrowheads="1"/>
          </p:cNvSpPr>
          <p:nvPr/>
        </p:nvSpPr>
        <p:spPr bwMode="auto">
          <a:xfrm>
            <a:off x="2397125" y="3822700"/>
            <a:ext cx="506413" cy="379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solidFill>
                  <a:srgbClr val="FFFFFF"/>
                </a:solidFill>
              </a:rPr>
              <a:t>SES</a:t>
            </a:r>
            <a:endParaRPr lang="fr-FR" altLang="fr-FR">
              <a:solidFill>
                <a:srgbClr val="FFFFFF"/>
              </a:solidFill>
            </a:endParaRPr>
          </a:p>
        </p:txBody>
      </p:sp>
      <p:sp>
        <p:nvSpPr>
          <p:cNvPr id="11291" name="LLCE"/>
          <p:cNvSpPr txBox="1">
            <a:spLocks noChangeArrowheads="1"/>
          </p:cNvSpPr>
          <p:nvPr/>
        </p:nvSpPr>
        <p:spPr bwMode="auto">
          <a:xfrm>
            <a:off x="2555875" y="4076700"/>
            <a:ext cx="2317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fr-FR" altLang="fr-FR" sz="2500">
                <a:solidFill>
                  <a:srgbClr val="FFFFFF"/>
                </a:solidFill>
              </a:rPr>
              <a:t>+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" grpId="0" animBg="1" advAuto="0"/>
      <p:bldP spid="134" grpId="0" animBg="1" advAuto="0"/>
      <p:bldP spid="149" grpId="0" animBg="1" advAuto="0"/>
      <p:bldP spid="152" grpId="0" animBg="1" advAuto="0"/>
      <p:bldP spid="153" grpId="0" animBg="1" advAuto="0"/>
      <p:bldP spid="155" grpId="0" animBg="1" advAuto="0"/>
    </p:bldLst>
  </p:timing>
</p:sld>
</file>

<file path=ppt/theme/theme1.xml><?xml version="1.0" encoding="utf-8"?>
<a:theme xmlns:a="http://schemas.openxmlformats.org/drawingml/2006/main" name="Thème Office">
  <a:themeElements>
    <a:clrScheme name="Personnalisée 1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444</TotalTime>
  <Words>918</Words>
  <Application>Microsoft Office PowerPoint</Application>
  <PresentationFormat>Affichage à l'écran (4:3)</PresentationFormat>
  <Paragraphs>260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24" baseType="lpstr">
      <vt:lpstr>Arial</vt:lpstr>
      <vt:lpstr>Calibri</vt:lpstr>
      <vt:lpstr>Garamond</vt:lpstr>
      <vt:lpstr>MS Gothic</vt:lpstr>
      <vt:lpstr>Tahoma</vt:lpstr>
      <vt:lpstr>Abadi MT Condensed Light</vt:lpstr>
      <vt:lpstr>Lucida Grande</vt:lpstr>
      <vt:lpstr>Times New Roman</vt:lpstr>
      <vt:lpstr>Wingdings</vt:lpstr>
      <vt:lpstr>Helvetica Neue Thin</vt:lpstr>
      <vt:lpstr>Helvetica Neue Medium</vt:lpstr>
      <vt:lpstr>Helvetica Neue</vt:lpstr>
      <vt:lpstr>Thème Office</vt:lpstr>
      <vt:lpstr>La spécialité Sciences Économiques et Sociales</vt:lpstr>
      <vt:lpstr>Les SES : un  enseignement de spécialité pluridisciplinaire</vt:lpstr>
      <vt:lpstr>Les SES : un  enseignement de spécialité pluridisciplinaire</vt:lpstr>
      <vt:lpstr>Les SES : un  enseignement pour mieux comprendre les phénomènes économiques, sociaux et politiques contemporains </vt:lpstr>
      <vt:lpstr>Les SES :  des poursuites d’études multiples</vt:lpstr>
      <vt:lpstr>Exemples d’orientation post-bac</vt:lpstr>
      <vt:lpstr>Exemples d’orientation post-bac</vt:lpstr>
      <vt:lpstr>Exemples d’orientation post-bac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spécialité Sciences Économiques et Sociales</dc:title>
  <dc:creator>seclp</dc:creator>
  <cp:lastModifiedBy>lycee renaudeau</cp:lastModifiedBy>
  <cp:revision>31</cp:revision>
  <dcterms:created xsi:type="dcterms:W3CDTF">2019-01-16T12:52:03Z</dcterms:created>
  <dcterms:modified xsi:type="dcterms:W3CDTF">2020-03-04T16:41:33Z</dcterms:modified>
</cp:coreProperties>
</file>