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1" r:id="rId1"/>
  </p:sldMasterIdLst>
  <p:sldIdLst>
    <p:sldId id="256" r:id="rId2"/>
    <p:sldId id="257" r:id="rId3"/>
    <p:sldId id="262" r:id="rId4"/>
    <p:sldId id="261" r:id="rId5"/>
    <p:sldId id="259" r:id="rId6"/>
    <p:sldId id="265" r:id="rId7"/>
    <p:sldId id="264" r:id="rId8"/>
    <p:sldId id="260" r:id="rId9"/>
    <p:sldId id="258" r:id="rId10"/>
    <p:sldId id="263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A0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15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50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smtClean="0"/>
              <a:t>2/14/2020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8487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smtClean="0"/>
              <a:t>2/14/2020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6165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smtClean="0"/>
              <a:t>2/14/2020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7269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smtClean="0"/>
              <a:t>2/14/2020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810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smtClean="0"/>
              <a:t>2/14/2020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5197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smtClean="0"/>
              <a:t>2/14/2020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3845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smtClean="0"/>
              <a:t>2/14/2020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222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smtClean="0"/>
              <a:t>2/14/2020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3773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smtClean="0"/>
              <a:t>2/14/2020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300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smtClean="0"/>
              <a:t>2/14/2020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046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smtClean="0"/>
              <a:t>2/14/2020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smtClean="0"/>
              <a:t>‹N°›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0042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smtClean="0"/>
              <a:pPr/>
              <a:t>2/14/2020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3081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7793EA1-B2A4-4D37-9FED-24AFA05F122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Réunion d’INFORMATION</a:t>
            </a:r>
            <a:br>
              <a:rPr lang="fr-FR" dirty="0"/>
            </a:br>
            <a:r>
              <a:rPr lang="fr-FR" dirty="0"/>
              <a:t>Classes de 1ère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4BF53B1-53BE-4226-9215-B7D7F86A666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Mardi 11 février</a:t>
            </a:r>
          </a:p>
          <a:p>
            <a:r>
              <a:rPr lang="fr-FR" dirty="0"/>
              <a:t>Vendredi 14 février</a:t>
            </a:r>
          </a:p>
        </p:txBody>
      </p:sp>
    </p:spTree>
    <p:extLst>
      <p:ext uri="{BB962C8B-B14F-4D97-AF65-F5344CB8AC3E}">
        <p14:creationId xmlns:p14="http://schemas.microsoft.com/office/powerpoint/2010/main" val="18237196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C7145AE-5768-450F-AA0A-585A3AC72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Calendrier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D1FBB2F-A9E6-4F4F-AF86-34C7D88789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9" y="1762217"/>
            <a:ext cx="9720071" cy="4023360"/>
          </a:xfrm>
        </p:spPr>
        <p:txBody>
          <a:bodyPr/>
          <a:lstStyle/>
          <a:p>
            <a:r>
              <a:rPr lang="fr-FR" dirty="0"/>
              <a:t>- bac blanc de français (épreuve écrite) : vendredi 3 avril 2020</a:t>
            </a:r>
          </a:p>
          <a:p>
            <a:r>
              <a:rPr lang="fr-FR" dirty="0"/>
              <a:t>- devoir blanc d’enseignement scientifique : mardi 7 avril 2020</a:t>
            </a:r>
          </a:p>
          <a:p>
            <a:r>
              <a:rPr lang="fr-FR" dirty="0"/>
              <a:t>- Oraux blancs de français : semaine du 11 au 15 mai 2020</a:t>
            </a:r>
          </a:p>
          <a:p>
            <a:endParaRPr lang="fr-FR" dirty="0"/>
          </a:p>
          <a:p>
            <a:r>
              <a:rPr lang="fr-FR" dirty="0"/>
              <a:t>- fin mars : choix définitif des 2 spécialités de terminale</a:t>
            </a:r>
          </a:p>
          <a:p>
            <a:endParaRPr lang="fr-FR" dirty="0"/>
          </a:p>
          <a:p>
            <a:r>
              <a:rPr lang="fr-FR" dirty="0"/>
              <a:t>- Début juin : conseils de classe</a:t>
            </a:r>
          </a:p>
          <a:p>
            <a:r>
              <a:rPr lang="fr-FR" dirty="0"/>
              <a:t>- Fin des cours : vendredi 12 juin 2020</a:t>
            </a:r>
          </a:p>
        </p:txBody>
      </p:sp>
    </p:spTree>
    <p:extLst>
      <p:ext uri="{BB962C8B-B14F-4D97-AF65-F5344CB8AC3E}">
        <p14:creationId xmlns:p14="http://schemas.microsoft.com/office/powerpoint/2010/main" val="2635050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39CF6E5-1375-4B50-AC42-B11DC2717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0800000" flipV="1">
            <a:off x="125833" y="58723"/>
            <a:ext cx="12155649" cy="275149"/>
          </a:xfrm>
        </p:spPr>
        <p:txBody>
          <a:bodyPr>
            <a:noAutofit/>
          </a:bodyPr>
          <a:lstStyle/>
          <a:p>
            <a:pPr algn="ctr"/>
            <a:r>
              <a:rPr lang="fr-FR" sz="2800" dirty="0"/>
              <a:t>Réforme du bac : volumes </a:t>
            </a:r>
            <a:r>
              <a:rPr lang="fr-FR" sz="2800" dirty="0" err="1"/>
              <a:t>HORAIREs</a:t>
            </a:r>
            <a:r>
              <a:rPr lang="fr-FR" sz="2800" dirty="0"/>
              <a:t> de la classe de TERMINALE</a:t>
            </a:r>
          </a:p>
        </p:txBody>
      </p:sp>
      <p:pic>
        <p:nvPicPr>
          <p:cNvPr id="2050" name="Picture 2" descr="Résultat de recherche d'images pour &quot;nouveau bac 2021&quot;">
            <a:extLst>
              <a:ext uri="{FF2B5EF4-FFF2-40B4-BE49-F238E27FC236}">
                <a16:creationId xmlns:a16="http://schemas.microsoft.com/office/drawing/2014/main" id="{6FC834D3-76C2-4DB8-9AEA-25ABC1B7478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6000"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604" b="2042"/>
          <a:stretch/>
        </p:blipFill>
        <p:spPr bwMode="auto">
          <a:xfrm>
            <a:off x="544824" y="436139"/>
            <a:ext cx="5271876" cy="6310289"/>
          </a:xfrm>
          <a:prstGeom prst="rect">
            <a:avLst/>
          </a:prstGeom>
          <a:noFill/>
          <a:effectLst>
            <a:glow rad="127000">
              <a:schemeClr val="bg1">
                <a:lumMod val="95000"/>
                <a:alpha val="98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Résultat de recherche d'images pour &quot;grille horaire classe terminale technologique2021&quot;">
            <a:extLst>
              <a:ext uri="{FF2B5EF4-FFF2-40B4-BE49-F238E27FC236}">
                <a16:creationId xmlns:a16="http://schemas.microsoft.com/office/drawing/2014/main" id="{FAB71597-8141-4FAB-94DC-5E92E2CAA0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1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0" t="7820" r="640" b="1630"/>
          <a:stretch/>
        </p:blipFill>
        <p:spPr bwMode="auto">
          <a:xfrm>
            <a:off x="6096000" y="417946"/>
            <a:ext cx="5464630" cy="634667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06163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73CE72B-3F95-4912-BD26-DC59D385E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1" y="182544"/>
            <a:ext cx="11952514" cy="451937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/>
              <a:t>Options mathématiques en classe de Terminale générale</a:t>
            </a:r>
          </a:p>
        </p:txBody>
      </p:sp>
      <p:pic>
        <p:nvPicPr>
          <p:cNvPr id="8" name="Espace réservé pour une image  5" descr="Window">
            <a:extLst>
              <a:ext uri="{FF2B5EF4-FFF2-40B4-BE49-F238E27FC236}">
                <a16:creationId xmlns:a16="http://schemas.microsoft.com/office/drawing/2014/main" id="{94525BCF-5CC5-4846-A78D-08E7427A6D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7315" y="681307"/>
            <a:ext cx="10305524" cy="5832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3109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pour une image  5" descr="bac2021-infog-epreuves-calendrier-duree_1164446.pdf">
            <a:extLst>
              <a:ext uri="{FF2B5EF4-FFF2-40B4-BE49-F238E27FC236}">
                <a16:creationId xmlns:a16="http://schemas.microsoft.com/office/drawing/2014/main" id="{FD8E3BE9-7E65-408C-B49C-71B62D2925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0506" y="164700"/>
            <a:ext cx="11457992" cy="6528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0099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pour une image  5" descr="Client EDT 2019 - 0.2.8 (64bit) - LEGARDINIER stephanie en modification - Connecté à PRONOTE - [SRVPRONOTE2019_V2.not]">
            <a:extLst>
              <a:ext uri="{FF2B5EF4-FFF2-40B4-BE49-F238E27FC236}">
                <a16:creationId xmlns:a16="http://schemas.microsoft.com/office/drawing/2014/main" id="{ED8A8811-4C5B-494E-9386-9846FC201E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4563" y="67059"/>
            <a:ext cx="11672596" cy="6723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6945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id="{62B36731-003D-4F19-AAAA-4FC844A885B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75" y="357502"/>
            <a:ext cx="5808264" cy="5800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50" name="Picture 2" descr="Résultat de recherche d'images pour &quot;grille horaire classe terminale technologique STI2D 2021&quot;">
            <a:extLst>
              <a:ext uri="{FF2B5EF4-FFF2-40B4-BE49-F238E27FC236}">
                <a16:creationId xmlns:a16="http://schemas.microsoft.com/office/drawing/2014/main" id="{8D75B291-B2DF-4E79-AE23-D59945F751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641" y="222221"/>
            <a:ext cx="5908943" cy="5908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118851A8-756D-48E9-90FD-9DA1EB7EE14F}"/>
              </a:ext>
            </a:extLst>
          </p:cNvPr>
          <p:cNvSpPr txBox="1"/>
          <p:nvPr/>
        </p:nvSpPr>
        <p:spPr>
          <a:xfrm>
            <a:off x="1900922" y="6131165"/>
            <a:ext cx="25031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Voie générale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47F4F2DD-8542-44CE-8AB0-05A6F174A65D}"/>
              </a:ext>
            </a:extLst>
          </p:cNvPr>
          <p:cNvSpPr txBox="1"/>
          <p:nvPr/>
        </p:nvSpPr>
        <p:spPr>
          <a:xfrm>
            <a:off x="7524952" y="6131164"/>
            <a:ext cx="3498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Voie technologique</a:t>
            </a:r>
          </a:p>
        </p:txBody>
      </p:sp>
    </p:spTree>
    <p:extLst>
      <p:ext uri="{BB962C8B-B14F-4D97-AF65-F5344CB8AC3E}">
        <p14:creationId xmlns:p14="http://schemas.microsoft.com/office/powerpoint/2010/main" val="30345663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ésultat de recherche d'images pour &quot;NATURE ET DURee epreuve nouveau bac&quot;">
            <a:extLst>
              <a:ext uri="{FF2B5EF4-FFF2-40B4-BE49-F238E27FC236}">
                <a16:creationId xmlns:a16="http://schemas.microsoft.com/office/drawing/2014/main" id="{057DC22D-5FF1-4900-A6CA-9D2C15C047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5" b="2495"/>
          <a:stretch/>
        </p:blipFill>
        <p:spPr bwMode="auto">
          <a:xfrm>
            <a:off x="1117600" y="42862"/>
            <a:ext cx="9956800" cy="677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A6CE3C49-6005-4066-AEF2-D84F29BBD5F6}"/>
              </a:ext>
            </a:extLst>
          </p:cNvPr>
          <p:cNvSpPr txBox="1"/>
          <p:nvPr/>
        </p:nvSpPr>
        <p:spPr>
          <a:xfrm>
            <a:off x="6344816" y="3247053"/>
            <a:ext cx="4729584" cy="1436914"/>
          </a:xfrm>
          <a:prstGeom prst="rect">
            <a:avLst/>
          </a:prstGeom>
          <a:noFill/>
          <a:ln w="50800" cmpd="sng">
            <a:solidFill>
              <a:srgbClr val="7030A0"/>
            </a:solidFill>
          </a:ln>
          <a:effectLst>
            <a:softEdge rad="317500"/>
          </a:effectLst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097853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8465895-F4EB-42DD-9091-40FF8C052F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546" y="289249"/>
            <a:ext cx="11532637" cy="578498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/>
              <a:t>EPREUVES COMMUNES –  Comptes individuels cyclades</a:t>
            </a:r>
          </a:p>
        </p:txBody>
      </p:sp>
      <p:pic>
        <p:nvPicPr>
          <p:cNvPr id="4" name="Espace réservé pour une image  5" descr="Cyclades">
            <a:extLst>
              <a:ext uri="{FF2B5EF4-FFF2-40B4-BE49-F238E27FC236}">
                <a16:creationId xmlns:a16="http://schemas.microsoft.com/office/drawing/2014/main" id="{479A1408-9E00-447D-AB2D-787C831868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96750" y="2519061"/>
            <a:ext cx="8486191" cy="2357593"/>
          </a:xfr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F4B98358-C435-44DC-9F71-0210CF5D5F85}"/>
              </a:ext>
            </a:extLst>
          </p:cNvPr>
          <p:cNvSpPr txBox="1"/>
          <p:nvPr/>
        </p:nvSpPr>
        <p:spPr>
          <a:xfrm>
            <a:off x="763985" y="1349098"/>
            <a:ext cx="10965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dirty="0"/>
              <a:t>Les élèves ont reçu avant les vacances de Noël un document personnalisé avec identifiant et mot de passe</a:t>
            </a:r>
          </a:p>
          <a:p>
            <a:pPr marL="285750" indent="-285750">
              <a:buFontTx/>
              <a:buChar char="-"/>
            </a:pPr>
            <a:r>
              <a:rPr lang="fr-FR" dirty="0"/>
              <a:t>A la 1</a:t>
            </a:r>
            <a:r>
              <a:rPr lang="fr-FR" baseline="30000" dirty="0"/>
              <a:t>ère</a:t>
            </a:r>
            <a:r>
              <a:rPr lang="fr-FR" dirty="0"/>
              <a:t> connexion, les élèves peuvent modifier le mot de passe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E7ED500-935E-4439-90A4-060B9F83AF85}"/>
              </a:ext>
            </a:extLst>
          </p:cNvPr>
          <p:cNvSpPr txBox="1"/>
          <p:nvPr/>
        </p:nvSpPr>
        <p:spPr>
          <a:xfrm>
            <a:off x="763985" y="4970191"/>
            <a:ext cx="102088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dirty="0"/>
              <a:t>Mi-mars : les élèves pourront se connecter afin de prendre connaissance des résultats des E3C n°1 et de leurs copies</a:t>
            </a:r>
          </a:p>
          <a:p>
            <a:pPr marL="285750" indent="-285750">
              <a:buFontTx/>
              <a:buChar char="-"/>
            </a:pPr>
            <a:r>
              <a:rPr lang="fr-FR" dirty="0"/>
              <a:t>Mi-juin : accès aux résultats et copies des E3C n°2</a:t>
            </a:r>
          </a:p>
        </p:txBody>
      </p:sp>
    </p:spTree>
    <p:extLst>
      <p:ext uri="{BB962C8B-B14F-4D97-AF65-F5344CB8AC3E}">
        <p14:creationId xmlns:p14="http://schemas.microsoft.com/office/powerpoint/2010/main" val="42429791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C7A0087-F1E4-4E16-903A-5CD56576C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93" y="156008"/>
            <a:ext cx="9720072" cy="1499616"/>
          </a:xfrm>
        </p:spPr>
        <p:txBody>
          <a:bodyPr/>
          <a:lstStyle/>
          <a:p>
            <a:r>
              <a:rPr lang="fr-FR" dirty="0"/>
              <a:t>E3C n°2 – 11 au 15 mai 2020</a:t>
            </a:r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13D53B26-8897-45B8-8E3D-E4820E942A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0164437"/>
              </p:ext>
            </p:extLst>
          </p:nvPr>
        </p:nvGraphicFramePr>
        <p:xfrm>
          <a:off x="1516266" y="1320051"/>
          <a:ext cx="9720072" cy="4887543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928020">
                  <a:extLst>
                    <a:ext uri="{9D8B030D-6E8A-4147-A177-3AD203B41FA5}">
                      <a16:colId xmlns:a16="http://schemas.microsoft.com/office/drawing/2014/main" val="1324598174"/>
                    </a:ext>
                  </a:extLst>
                </a:gridCol>
                <a:gridCol w="2476678">
                  <a:extLst>
                    <a:ext uri="{9D8B030D-6E8A-4147-A177-3AD203B41FA5}">
                      <a16:colId xmlns:a16="http://schemas.microsoft.com/office/drawing/2014/main" val="2589674163"/>
                    </a:ext>
                  </a:extLst>
                </a:gridCol>
                <a:gridCol w="3738489">
                  <a:extLst>
                    <a:ext uri="{9D8B030D-6E8A-4147-A177-3AD203B41FA5}">
                      <a16:colId xmlns:a16="http://schemas.microsoft.com/office/drawing/2014/main" val="967708"/>
                    </a:ext>
                  </a:extLst>
                </a:gridCol>
                <a:gridCol w="2576885">
                  <a:extLst>
                    <a:ext uri="{9D8B030D-6E8A-4147-A177-3AD203B41FA5}">
                      <a16:colId xmlns:a16="http://schemas.microsoft.com/office/drawing/2014/main" val="282261850"/>
                    </a:ext>
                  </a:extLst>
                </a:gridCol>
              </a:tblGrid>
              <a:tr h="31893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 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Janvier 2020: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2</a:t>
                      </a:r>
                      <a:r>
                        <a:rPr lang="fr-FR" sz="1800" baseline="30000" dirty="0">
                          <a:effectLst/>
                        </a:rPr>
                        <a:t>nd</a:t>
                      </a:r>
                      <a:r>
                        <a:rPr lang="fr-FR" sz="1800" dirty="0">
                          <a:effectLst/>
                        </a:rPr>
                        <a:t> trimestre première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Mai 2020 :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3</a:t>
                      </a:r>
                      <a:r>
                        <a:rPr lang="fr-FR" sz="1800" baseline="30000" dirty="0">
                          <a:effectLst/>
                        </a:rPr>
                        <a:t>e</a:t>
                      </a:r>
                      <a:r>
                        <a:rPr lang="fr-FR" sz="1800" dirty="0">
                          <a:effectLst/>
                        </a:rPr>
                        <a:t> trimestre première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Printemps 2021 :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2</a:t>
                      </a:r>
                      <a:r>
                        <a:rPr lang="fr-FR" sz="1800" baseline="30000" dirty="0">
                          <a:effectLst/>
                        </a:rPr>
                        <a:t>nd</a:t>
                      </a:r>
                      <a:r>
                        <a:rPr lang="fr-FR" sz="1800" dirty="0">
                          <a:effectLst/>
                        </a:rPr>
                        <a:t> trimestre terminale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2585615648"/>
                  </a:ext>
                </a:extLst>
              </a:tr>
              <a:tr h="1989879">
                <a:tc>
                  <a:txBody>
                    <a:bodyPr/>
                    <a:lstStyle/>
                    <a:p>
                      <a:pPr marL="194310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Voie générale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vert="vert27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­"/>
                      </a:pPr>
                      <a:r>
                        <a:rPr lang="fr-FR" sz="1800" dirty="0" err="1">
                          <a:effectLst/>
                        </a:rPr>
                        <a:t>Hist</a:t>
                      </a:r>
                      <a:r>
                        <a:rPr lang="fr-FR" sz="1800" dirty="0">
                          <a:effectLst/>
                        </a:rPr>
                        <a:t>-géo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­"/>
                      </a:pPr>
                      <a:r>
                        <a:rPr lang="fr-FR" sz="1800" dirty="0">
                          <a:effectLst/>
                        </a:rPr>
                        <a:t>LVA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­"/>
                      </a:pPr>
                      <a:r>
                        <a:rPr lang="fr-FR" sz="1800" dirty="0">
                          <a:effectLst/>
                        </a:rPr>
                        <a:t>LVB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 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­"/>
                      </a:pPr>
                      <a:r>
                        <a:rPr lang="fr-FR" sz="1800" dirty="0" err="1">
                          <a:effectLst/>
                        </a:rPr>
                        <a:t>Hist</a:t>
                      </a:r>
                      <a:r>
                        <a:rPr lang="fr-FR" sz="1800" dirty="0">
                          <a:effectLst/>
                        </a:rPr>
                        <a:t>-géo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­"/>
                      </a:pPr>
                      <a:r>
                        <a:rPr lang="fr-FR" sz="1800" dirty="0">
                          <a:effectLst/>
                        </a:rPr>
                        <a:t>LVA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­"/>
                      </a:pPr>
                      <a:r>
                        <a:rPr lang="fr-FR" sz="1800" dirty="0">
                          <a:effectLst/>
                        </a:rPr>
                        <a:t>LVB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­"/>
                      </a:pPr>
                      <a:r>
                        <a:rPr lang="fr-FR" sz="1800" dirty="0">
                          <a:effectLst/>
                        </a:rPr>
                        <a:t>Enseignement scientifique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­"/>
                      </a:pPr>
                      <a:r>
                        <a:rPr lang="fr-FR" sz="1800" dirty="0">
                          <a:effectLst/>
                        </a:rPr>
                        <a:t>Enseignement de spécialité non poursuivi en terminale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­"/>
                      </a:pPr>
                      <a:r>
                        <a:rPr lang="fr-FR" sz="1800" dirty="0" err="1">
                          <a:effectLst/>
                        </a:rPr>
                        <a:t>Hist</a:t>
                      </a:r>
                      <a:r>
                        <a:rPr lang="fr-FR" sz="1800" dirty="0">
                          <a:effectLst/>
                        </a:rPr>
                        <a:t>-géo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­"/>
                      </a:pPr>
                      <a:r>
                        <a:rPr lang="fr-FR" sz="1800" dirty="0">
                          <a:effectLst/>
                        </a:rPr>
                        <a:t>LVA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­"/>
                      </a:pPr>
                      <a:r>
                        <a:rPr lang="fr-FR" sz="1800" dirty="0">
                          <a:effectLst/>
                        </a:rPr>
                        <a:t>LVB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­"/>
                      </a:pPr>
                      <a:r>
                        <a:rPr lang="fr-FR" sz="1800" dirty="0">
                          <a:effectLst/>
                        </a:rPr>
                        <a:t>Enseignement scientifique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 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2285552914"/>
                  </a:ext>
                </a:extLst>
              </a:tr>
              <a:tr h="2324068">
                <a:tc>
                  <a:txBody>
                    <a:bodyPr/>
                    <a:lstStyle/>
                    <a:p>
                      <a:pPr marL="194310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Voie technologique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vert="vert27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­"/>
                      </a:pPr>
                      <a:r>
                        <a:rPr lang="fr-FR" sz="1800" dirty="0" err="1">
                          <a:effectLst/>
                        </a:rPr>
                        <a:t>Hist</a:t>
                      </a:r>
                      <a:r>
                        <a:rPr lang="fr-FR" sz="1800" dirty="0">
                          <a:effectLst/>
                        </a:rPr>
                        <a:t>-géo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­"/>
                      </a:pPr>
                      <a:r>
                        <a:rPr lang="fr-FR" sz="1800" dirty="0">
                          <a:effectLst/>
                        </a:rPr>
                        <a:t>LVA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­"/>
                      </a:pPr>
                      <a:r>
                        <a:rPr lang="fr-FR" sz="1800" dirty="0">
                          <a:effectLst/>
                        </a:rPr>
                        <a:t>LVB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­"/>
                      </a:pPr>
                      <a:r>
                        <a:rPr lang="fr-FR" sz="1800" dirty="0">
                          <a:effectLst/>
                        </a:rPr>
                        <a:t>Mathématiques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 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­"/>
                      </a:pPr>
                      <a:r>
                        <a:rPr lang="fr-FR" sz="1800" dirty="0" err="1">
                          <a:effectLst/>
                        </a:rPr>
                        <a:t>Hist</a:t>
                      </a:r>
                      <a:r>
                        <a:rPr lang="fr-FR" sz="1800" dirty="0">
                          <a:effectLst/>
                        </a:rPr>
                        <a:t>-géo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­"/>
                      </a:pPr>
                      <a:r>
                        <a:rPr lang="fr-FR" sz="1800" dirty="0">
                          <a:effectLst/>
                        </a:rPr>
                        <a:t>LVA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­"/>
                      </a:pPr>
                      <a:r>
                        <a:rPr lang="fr-FR" sz="1800" dirty="0">
                          <a:effectLst/>
                        </a:rPr>
                        <a:t>LVB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­"/>
                      </a:pPr>
                      <a:r>
                        <a:rPr lang="fr-FR" sz="1800" dirty="0">
                          <a:effectLst/>
                        </a:rPr>
                        <a:t>Mathématiques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­"/>
                      </a:pPr>
                      <a:r>
                        <a:rPr lang="fr-FR" sz="1800" dirty="0">
                          <a:effectLst/>
                        </a:rPr>
                        <a:t>Enseignement de spécialité non poursuivi  le</a:t>
                      </a:r>
                      <a:r>
                        <a:rPr lang="fr-FR" sz="1800" baseline="0" dirty="0">
                          <a:effectLst/>
                        </a:rPr>
                        <a:t> cas échéant </a:t>
                      </a:r>
                      <a:r>
                        <a:rPr lang="fr-FR" sz="1800" dirty="0">
                          <a:effectLst/>
                        </a:rPr>
                        <a:t>en terminale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­"/>
                      </a:pPr>
                      <a:r>
                        <a:rPr lang="fr-FR" sz="1800" dirty="0" err="1">
                          <a:effectLst/>
                        </a:rPr>
                        <a:t>Hist</a:t>
                      </a:r>
                      <a:r>
                        <a:rPr lang="fr-FR" sz="1800" dirty="0">
                          <a:effectLst/>
                        </a:rPr>
                        <a:t>-géo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­"/>
                      </a:pPr>
                      <a:r>
                        <a:rPr lang="fr-FR" sz="1800" dirty="0">
                          <a:effectLst/>
                        </a:rPr>
                        <a:t>LVA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­"/>
                      </a:pPr>
                      <a:r>
                        <a:rPr lang="fr-FR" sz="1800" dirty="0">
                          <a:effectLst/>
                        </a:rPr>
                        <a:t>LVB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­"/>
                      </a:pPr>
                      <a:r>
                        <a:rPr lang="fr-FR" sz="1800" dirty="0">
                          <a:effectLst/>
                        </a:rPr>
                        <a:t>Mathématiques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 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29559098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4A1E1BEE-6D50-42D4-91BA-332362773A6C}"/>
              </a:ext>
            </a:extLst>
          </p:cNvPr>
          <p:cNvSpPr/>
          <p:nvPr/>
        </p:nvSpPr>
        <p:spPr>
          <a:xfrm>
            <a:off x="4907903" y="1320051"/>
            <a:ext cx="3750906" cy="4887543"/>
          </a:xfrm>
          <a:prstGeom prst="rect">
            <a:avLst/>
          </a:prstGeom>
          <a:noFill/>
          <a:ln w="762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n>
                <a:solidFill>
                  <a:srgbClr val="36A075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0304483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égral">
  <a:themeElements>
    <a:clrScheme name="Intégral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Inté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é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950</TotalTime>
  <Words>249</Words>
  <Application>Microsoft Office PowerPoint</Application>
  <PresentationFormat>Grand écran</PresentationFormat>
  <Paragraphs>60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7" baseType="lpstr">
      <vt:lpstr>Arial</vt:lpstr>
      <vt:lpstr>Calibri</vt:lpstr>
      <vt:lpstr>Times New Roman</vt:lpstr>
      <vt:lpstr>Tw Cen MT</vt:lpstr>
      <vt:lpstr>Tw Cen MT Condensed</vt:lpstr>
      <vt:lpstr>Wingdings 3</vt:lpstr>
      <vt:lpstr>Intégral</vt:lpstr>
      <vt:lpstr>Réunion d’INFORMATION Classes de 1ère</vt:lpstr>
      <vt:lpstr>Réforme du bac : volumes HORAIREs de la classe de TERMINALE</vt:lpstr>
      <vt:lpstr>Options mathématiques en classe de Terminale générale</vt:lpstr>
      <vt:lpstr>Présentation PowerPoint</vt:lpstr>
      <vt:lpstr>Présentation PowerPoint</vt:lpstr>
      <vt:lpstr>Présentation PowerPoint</vt:lpstr>
      <vt:lpstr>Présentation PowerPoint</vt:lpstr>
      <vt:lpstr>EPREUVES COMMUNES –  Comptes individuels cyclades</vt:lpstr>
      <vt:lpstr>E3C n°2 – 11 au 15 mai 2020</vt:lpstr>
      <vt:lpstr>Calendrier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Stéphanie Legardinier-Bébin</dc:creator>
  <cp:lastModifiedBy>Stéphanie Legardinier-Bébin</cp:lastModifiedBy>
  <cp:revision>19</cp:revision>
  <dcterms:created xsi:type="dcterms:W3CDTF">2020-02-06T12:55:12Z</dcterms:created>
  <dcterms:modified xsi:type="dcterms:W3CDTF">2020-02-14T10:53:27Z</dcterms:modified>
</cp:coreProperties>
</file>